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6"/>
  </p:notesMasterIdLst>
  <p:sldIdLst>
    <p:sldId id="746" r:id="rId2"/>
    <p:sldId id="747" r:id="rId3"/>
    <p:sldId id="745" r:id="rId4"/>
    <p:sldId id="731" r:id="rId5"/>
    <p:sldId id="751" r:id="rId6"/>
    <p:sldId id="668" r:id="rId7"/>
    <p:sldId id="748" r:id="rId8"/>
    <p:sldId id="750" r:id="rId9"/>
    <p:sldId id="749" r:id="rId10"/>
    <p:sldId id="752" r:id="rId11"/>
    <p:sldId id="733" r:id="rId12"/>
    <p:sldId id="734" r:id="rId13"/>
    <p:sldId id="735" r:id="rId14"/>
    <p:sldId id="737" r:id="rId15"/>
    <p:sldId id="736" r:id="rId16"/>
    <p:sldId id="738" r:id="rId17"/>
    <p:sldId id="730" r:id="rId18"/>
    <p:sldId id="739" r:id="rId19"/>
    <p:sldId id="740" r:id="rId20"/>
    <p:sldId id="742" r:id="rId21"/>
    <p:sldId id="741" r:id="rId22"/>
    <p:sldId id="743" r:id="rId23"/>
    <p:sldId id="744" r:id="rId24"/>
    <p:sldId id="72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D7D31"/>
    <a:srgbClr val="9966FF"/>
    <a:srgbClr val="002060"/>
    <a:srgbClr val="FFFFFF"/>
    <a:srgbClr val="BDD7EE"/>
    <a:srgbClr val="F8CBAD"/>
    <a:srgbClr val="00B0F0"/>
    <a:srgbClr val="E2F0D9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53061" autoAdjust="0"/>
  </p:normalViewPr>
  <p:slideViewPr>
    <p:cSldViewPr snapToGrid="0">
      <p:cViewPr varScale="1">
        <p:scale>
          <a:sx n="59" d="100"/>
          <a:sy n="59" d="100"/>
        </p:scale>
        <p:origin x="31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2E7F0-B480-4E04-BA4F-AC50C558AD43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9366B-3F0A-429C-8D48-95905DBA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419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단어들은 </a:t>
            </a:r>
            <a:r>
              <a:rPr lang="en-US" altLang="ko-KR" dirty="0">
                <a:latin typeface="+mn-ea"/>
                <a:ea typeface="+mn-ea"/>
              </a:rPr>
              <a:t>Natural Language Processing</a:t>
            </a:r>
            <a:r>
              <a:rPr lang="ko-KR" altLang="en-US" dirty="0">
                <a:latin typeface="+mn-ea"/>
                <a:ea typeface="+mn-ea"/>
              </a:rPr>
              <a:t>을 위해 일반적으로 </a:t>
            </a:r>
            <a:r>
              <a:rPr lang="en-US" altLang="ko-KR" dirty="0">
                <a:latin typeface="+mn-ea"/>
                <a:ea typeface="+mn-ea"/>
              </a:rPr>
              <a:t>100 ~ 300 </a:t>
            </a:r>
            <a:r>
              <a:rPr lang="ko-KR" altLang="en-US" dirty="0">
                <a:latin typeface="+mn-ea"/>
                <a:ea typeface="+mn-ea"/>
              </a:rPr>
              <a:t>차원으로 </a:t>
            </a:r>
            <a:r>
              <a:rPr lang="ko-KR" altLang="en-US" dirty="0" err="1">
                <a:latin typeface="+mn-ea"/>
                <a:ea typeface="+mn-ea"/>
              </a:rPr>
              <a:t>임베딩을</a:t>
            </a:r>
            <a:r>
              <a:rPr lang="ko-KR" altLang="en-US" dirty="0">
                <a:latin typeface="+mn-ea"/>
                <a:ea typeface="+mn-ea"/>
              </a:rPr>
              <a:t> 진행한다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이 </a:t>
            </a:r>
            <a:r>
              <a:rPr lang="ko-KR" altLang="en-US" dirty="0" err="1">
                <a:latin typeface="+mn-ea"/>
                <a:ea typeface="+mn-ea"/>
              </a:rPr>
              <a:t>임베딩된</a:t>
            </a:r>
            <a:r>
              <a:rPr lang="ko-KR" altLang="en-US" dirty="0">
                <a:latin typeface="+mn-ea"/>
                <a:ea typeface="+mn-ea"/>
              </a:rPr>
              <a:t> 벡터를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차원 좌표 평면상으로 차원 축소하여 그려보면 그림과 같이 유사한 단어는 근접하게 위치하고 그렇지 않은 단어일 수록 </a:t>
            </a:r>
            <a:r>
              <a:rPr lang="en-US" altLang="ko-KR" dirty="0">
                <a:latin typeface="+mn-ea"/>
                <a:ea typeface="+mn-ea"/>
              </a:rPr>
              <a:t>distance</a:t>
            </a:r>
            <a:r>
              <a:rPr lang="ko-KR" altLang="en-US" dirty="0">
                <a:latin typeface="+mn-ea"/>
                <a:ea typeface="+mn-ea"/>
              </a:rPr>
              <a:t>는 더 길어진다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9041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Secondly, after convert to low dimension, we should check the separability between classes in reduced space.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두 번째로</a:t>
            </a:r>
            <a:r>
              <a:rPr lang="en-US" altLang="ko-KR" dirty="0">
                <a:latin typeface="+mn-ea"/>
                <a:ea typeface="+mn-ea"/>
              </a:rPr>
              <a:t>, Reduced space</a:t>
            </a:r>
            <a:r>
              <a:rPr lang="ko-KR" altLang="en-US" dirty="0">
                <a:latin typeface="+mn-ea"/>
                <a:ea typeface="+mn-ea"/>
              </a:rPr>
              <a:t>에서의 클래스 간의 </a:t>
            </a:r>
            <a:r>
              <a:rPr lang="en-US" altLang="ko-KR" dirty="0">
                <a:latin typeface="+mn-ea"/>
                <a:ea typeface="+mn-ea"/>
              </a:rPr>
              <a:t>separability </a:t>
            </a:r>
            <a:r>
              <a:rPr lang="ko-KR" altLang="en-US" dirty="0">
                <a:latin typeface="+mn-ea"/>
                <a:ea typeface="+mn-ea"/>
              </a:rPr>
              <a:t>확인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If dimension converted as now, it is no meaning of dimension reduction.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만약 지금처럼 차원 축소가 진행 된다면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차원 축소의 의미가 없다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But now, very meaningful.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그렇지만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이번 것은 분류가 가능하다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9839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From now on, I’ll introduce the method.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Our method is composed of 4 steps.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우리의 메서드는 간단히 </a:t>
            </a:r>
            <a:r>
              <a:rPr lang="en-US" altLang="ko-KR" dirty="0">
                <a:latin typeface="+mn-ea"/>
                <a:ea typeface="+mn-ea"/>
              </a:rPr>
              <a:t>4</a:t>
            </a:r>
            <a:r>
              <a:rPr lang="ko-KR" altLang="en-US" dirty="0">
                <a:latin typeface="+mn-ea"/>
                <a:ea typeface="+mn-ea"/>
              </a:rPr>
              <a:t>단계로 구성 되어있다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// 1. pre-processing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// 2. t-SNE</a:t>
            </a:r>
            <a:r>
              <a:rPr lang="ko-KR" altLang="en-US" dirty="0">
                <a:latin typeface="+mn-ea"/>
                <a:ea typeface="+mn-ea"/>
              </a:rPr>
              <a:t>를 활용하여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차원 공간으로 축소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// 3. t-SNE</a:t>
            </a:r>
            <a:r>
              <a:rPr lang="ko-KR" altLang="en-US" dirty="0">
                <a:latin typeface="+mn-ea"/>
                <a:ea typeface="+mn-ea"/>
              </a:rPr>
              <a:t>를 통해 </a:t>
            </a:r>
            <a:r>
              <a:rPr lang="en-US" altLang="ko-KR" dirty="0">
                <a:latin typeface="+mn-ea"/>
                <a:ea typeface="+mn-ea"/>
              </a:rPr>
              <a:t>240</a:t>
            </a:r>
            <a:r>
              <a:rPr lang="ko-KR" altLang="en-US" dirty="0">
                <a:latin typeface="+mn-ea"/>
                <a:ea typeface="+mn-ea"/>
              </a:rPr>
              <a:t>개의 데이터를 표현한 축소된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차원 공간을 학습하는 </a:t>
            </a:r>
            <a:r>
              <a:rPr lang="en-US" altLang="ko-KR" dirty="0">
                <a:latin typeface="+mn-ea"/>
                <a:ea typeface="+mn-ea"/>
              </a:rPr>
              <a:t>NN</a:t>
            </a:r>
            <a:r>
              <a:rPr lang="ko-KR" altLang="en-US" dirty="0">
                <a:latin typeface="+mn-ea"/>
                <a:ea typeface="+mn-ea"/>
              </a:rPr>
              <a:t>을 만듭니다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// 4. 2</a:t>
            </a:r>
            <a:r>
              <a:rPr lang="ko-KR" altLang="en-US" dirty="0">
                <a:latin typeface="+mn-ea"/>
                <a:ea typeface="+mn-ea"/>
              </a:rPr>
              <a:t>차원 공간으로 축소된 운동 별 중심 점과 유저의 샘플 데이터 사이의 거리를 구함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5092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First step is data pre-processing.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첫 단계는 </a:t>
            </a:r>
            <a:r>
              <a:rPr lang="en-US" altLang="ko-KR" dirty="0">
                <a:latin typeface="+mn-ea"/>
                <a:ea typeface="+mn-ea"/>
              </a:rPr>
              <a:t>Data pre-processing.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as shown in the figure, integration is included in the pre-processing. It performs like a pooling operator in CNN.</a:t>
            </a:r>
          </a:p>
          <a:p>
            <a:r>
              <a:rPr lang="en-US" altLang="ko-KR" dirty="0">
                <a:latin typeface="+mn-ea"/>
                <a:ea typeface="+mn-ea"/>
              </a:rPr>
              <a:t>-&gt; Pre-processing</a:t>
            </a:r>
            <a:r>
              <a:rPr lang="ko-KR" altLang="en-US" dirty="0">
                <a:latin typeface="+mn-ea"/>
                <a:ea typeface="+mn-ea"/>
              </a:rPr>
              <a:t> 중</a:t>
            </a:r>
            <a:r>
              <a:rPr lang="en-US" altLang="ko-KR" dirty="0">
                <a:latin typeface="+mn-ea"/>
                <a:ea typeface="+mn-ea"/>
              </a:rPr>
              <a:t> integration</a:t>
            </a:r>
            <a:r>
              <a:rPr lang="ko-KR" altLang="en-US" dirty="0">
                <a:latin typeface="+mn-ea"/>
                <a:ea typeface="+mn-ea"/>
              </a:rPr>
              <a:t>과정이 포함되는데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이는 </a:t>
            </a:r>
            <a:r>
              <a:rPr lang="en-US" altLang="ko-KR" dirty="0">
                <a:latin typeface="+mn-ea"/>
                <a:ea typeface="+mn-ea"/>
              </a:rPr>
              <a:t>CNN</a:t>
            </a:r>
            <a:r>
              <a:rPr lang="ko-KR" altLang="en-US" dirty="0">
                <a:latin typeface="+mn-ea"/>
                <a:ea typeface="+mn-ea"/>
              </a:rPr>
              <a:t>에서 </a:t>
            </a:r>
            <a:r>
              <a:rPr lang="en-US" altLang="ko-KR" dirty="0">
                <a:latin typeface="+mn-ea"/>
                <a:ea typeface="+mn-ea"/>
              </a:rPr>
              <a:t>pooling </a:t>
            </a:r>
            <a:r>
              <a:rPr lang="ko-KR" altLang="en-US" dirty="0">
                <a:latin typeface="+mn-ea"/>
                <a:ea typeface="+mn-ea"/>
              </a:rPr>
              <a:t>연산과 같은 역할을 수행한다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in our paper, we proceed with 5 integration sizes, then we get flatten data.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본 논문에서는</a:t>
            </a:r>
            <a:r>
              <a:rPr lang="en-US" altLang="ko-KR" dirty="0">
                <a:latin typeface="+mn-ea"/>
                <a:ea typeface="+mn-ea"/>
              </a:rPr>
              <a:t>, integration size</a:t>
            </a:r>
            <a:r>
              <a:rPr lang="ko-KR" altLang="en-US" dirty="0">
                <a:latin typeface="+mn-ea"/>
                <a:ea typeface="+mn-ea"/>
              </a:rPr>
              <a:t>를 </a:t>
            </a:r>
            <a:r>
              <a:rPr lang="en-US" altLang="ko-KR" dirty="0">
                <a:latin typeface="+mn-ea"/>
                <a:ea typeface="+mn-ea"/>
              </a:rPr>
              <a:t>5</a:t>
            </a:r>
            <a:r>
              <a:rPr lang="ko-KR" altLang="en-US" dirty="0">
                <a:latin typeface="+mn-ea"/>
                <a:ea typeface="+mn-ea"/>
              </a:rPr>
              <a:t>로 진행하여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flatten</a:t>
            </a:r>
            <a:r>
              <a:rPr lang="ko-KR" altLang="en-US" dirty="0">
                <a:latin typeface="+mn-ea"/>
                <a:ea typeface="+mn-ea"/>
              </a:rPr>
              <a:t>된 데이터를 획득한다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921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Next step.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두 번째 단계 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We reduce the flatten data dimension via t-SNE.</a:t>
            </a:r>
          </a:p>
          <a:p>
            <a:r>
              <a:rPr lang="en-US" altLang="ko-KR" dirty="0">
                <a:latin typeface="+mn-ea"/>
                <a:ea typeface="+mn-ea"/>
              </a:rPr>
              <a:t>-&gt; t-SNE</a:t>
            </a:r>
            <a:r>
              <a:rPr lang="ko-KR" altLang="en-US" dirty="0">
                <a:latin typeface="+mn-ea"/>
                <a:ea typeface="+mn-ea"/>
              </a:rPr>
              <a:t>를 사용하여 고차원의 데이터를 저 차원으로 축소합니다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In our paper, we proceed low dimension size equal to two.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본 논문에서는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차원으로 축소를 진행했습니다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5721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Third step.</a:t>
            </a:r>
          </a:p>
          <a:p>
            <a:r>
              <a:rPr lang="en-US" altLang="ko-KR" dirty="0">
                <a:latin typeface="+mn-ea"/>
                <a:ea typeface="+mn-ea"/>
              </a:rPr>
              <a:t>-&gt; 3</a:t>
            </a:r>
            <a:r>
              <a:rPr lang="ko-KR" altLang="en-US" dirty="0">
                <a:latin typeface="+mn-ea"/>
                <a:ea typeface="+mn-ea"/>
              </a:rPr>
              <a:t>단계 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We generate a NN that learns reduced dimensions via t-SNE.</a:t>
            </a:r>
          </a:p>
          <a:p>
            <a:r>
              <a:rPr lang="en-US" altLang="ko-KR" dirty="0">
                <a:latin typeface="+mn-ea"/>
                <a:ea typeface="+mn-ea"/>
              </a:rPr>
              <a:t>-&gt; t-SNE</a:t>
            </a:r>
            <a:r>
              <a:rPr lang="ko-KR" altLang="en-US" dirty="0">
                <a:latin typeface="+mn-ea"/>
                <a:ea typeface="+mn-ea"/>
              </a:rPr>
              <a:t>를 통해 축소된 차원의 정보를 학습하는 </a:t>
            </a:r>
            <a:r>
              <a:rPr lang="en-US" altLang="ko-KR" dirty="0">
                <a:latin typeface="+mn-ea"/>
                <a:ea typeface="+mn-ea"/>
              </a:rPr>
              <a:t>Neural Network</a:t>
            </a:r>
            <a:r>
              <a:rPr lang="ko-KR" altLang="en-US" dirty="0">
                <a:latin typeface="+mn-ea"/>
                <a:ea typeface="+mn-ea"/>
              </a:rPr>
              <a:t>를 만듭니다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Input data is flatten data,  output data is converted low dimension vector.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자세하게는</a:t>
            </a:r>
            <a:r>
              <a:rPr lang="en-US" altLang="ko-KR" dirty="0">
                <a:latin typeface="+mn-ea"/>
                <a:ea typeface="+mn-ea"/>
              </a:rPr>
              <a:t>, input</a:t>
            </a:r>
            <a:r>
              <a:rPr lang="ko-KR" altLang="en-US" dirty="0">
                <a:latin typeface="+mn-ea"/>
                <a:ea typeface="+mn-ea"/>
              </a:rPr>
              <a:t>은 </a:t>
            </a:r>
            <a:r>
              <a:rPr lang="en-US" altLang="ko-KR" dirty="0">
                <a:latin typeface="+mn-ea"/>
                <a:ea typeface="+mn-ea"/>
              </a:rPr>
              <a:t>flatten</a:t>
            </a:r>
            <a:r>
              <a:rPr lang="ko-KR" altLang="en-US" dirty="0">
                <a:latin typeface="+mn-ea"/>
                <a:ea typeface="+mn-ea"/>
              </a:rPr>
              <a:t>된 데이터이며</a:t>
            </a:r>
            <a:r>
              <a:rPr lang="en-US" altLang="ko-KR" dirty="0">
                <a:latin typeface="+mn-ea"/>
                <a:ea typeface="+mn-ea"/>
              </a:rPr>
              <a:t>, output</a:t>
            </a:r>
            <a:r>
              <a:rPr lang="ko-KR" altLang="en-US" dirty="0">
                <a:latin typeface="+mn-ea"/>
                <a:ea typeface="+mn-ea"/>
              </a:rPr>
              <a:t>은 변환된 저차원의 벡터가 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I’m sure everyone is curious here. Why NN?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여기서 궁금증이 생길 겁니다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왜 </a:t>
            </a:r>
            <a:r>
              <a:rPr lang="en-US" altLang="ko-KR" dirty="0">
                <a:latin typeface="+mn-ea"/>
                <a:ea typeface="+mn-ea"/>
              </a:rPr>
              <a:t>NN?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Because we should apply the new samples.</a:t>
            </a:r>
          </a:p>
          <a:p>
            <a:r>
              <a:rPr lang="en-US" altLang="ko-KR" dirty="0">
                <a:latin typeface="+mn-ea"/>
                <a:ea typeface="+mn-ea"/>
              </a:rPr>
              <a:t>-&gt;</a:t>
            </a:r>
          </a:p>
          <a:p>
            <a:r>
              <a:rPr lang="ko-KR" altLang="en-US" dirty="0">
                <a:latin typeface="+mn-ea"/>
                <a:ea typeface="+mn-ea"/>
              </a:rPr>
              <a:t>이렇게 </a:t>
            </a:r>
            <a:r>
              <a:rPr lang="en-US" altLang="ko-KR" dirty="0">
                <a:latin typeface="+mn-ea"/>
                <a:ea typeface="+mn-ea"/>
              </a:rPr>
              <a:t>t-SNE</a:t>
            </a:r>
            <a:r>
              <a:rPr lang="ko-KR" altLang="en-US" dirty="0">
                <a:latin typeface="+mn-ea"/>
                <a:ea typeface="+mn-ea"/>
              </a:rPr>
              <a:t>로 축소된 정보를 학습하는 모델을 만드는 이유는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r>
              <a:rPr lang="en-US" altLang="ko-KR" dirty="0">
                <a:latin typeface="+mn-ea"/>
                <a:ea typeface="+mn-ea"/>
              </a:rPr>
              <a:t>t-SNE </a:t>
            </a:r>
            <a:r>
              <a:rPr lang="ko-KR" altLang="en-US" dirty="0">
                <a:latin typeface="+mn-ea"/>
                <a:ea typeface="+mn-ea"/>
              </a:rPr>
              <a:t>특성 상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데이터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입력이 바뀔 때마다 매핑 되는 값 또한 달라지기 때문입니다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Let me elaborate on that.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//</a:t>
            </a:r>
          </a:p>
          <a:p>
            <a:r>
              <a:rPr lang="ko-KR" altLang="en-US" dirty="0">
                <a:latin typeface="+mn-ea"/>
                <a:ea typeface="+mn-ea"/>
              </a:rPr>
              <a:t>따라서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사용자의 데이터를 해당 공간으로 끌고 오기 위해서는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군집화가 잘 되었을 때의 상태를 학습한 </a:t>
            </a:r>
            <a:r>
              <a:rPr lang="en-US" altLang="ko-KR" dirty="0">
                <a:latin typeface="+mn-ea"/>
                <a:ea typeface="+mn-ea"/>
              </a:rPr>
              <a:t>Neural Network</a:t>
            </a:r>
            <a:r>
              <a:rPr lang="ko-KR" altLang="en-US" dirty="0">
                <a:latin typeface="+mn-ea"/>
                <a:ea typeface="+mn-ea"/>
              </a:rPr>
              <a:t>를 사용하면 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Neural Network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en-US" altLang="ko-KR" dirty="0">
                <a:latin typeface="+mn-ea"/>
                <a:ea typeface="+mn-ea"/>
              </a:rPr>
              <a:t>240</a:t>
            </a:r>
            <a:r>
              <a:rPr lang="ko-KR" altLang="en-US" dirty="0">
                <a:latin typeface="+mn-ea"/>
                <a:ea typeface="+mn-ea"/>
              </a:rPr>
              <a:t>개의 데이터 중</a:t>
            </a:r>
            <a:r>
              <a:rPr lang="en-US" altLang="ko-KR" dirty="0">
                <a:latin typeface="+mn-ea"/>
                <a:ea typeface="+mn-ea"/>
              </a:rPr>
              <a:t>, 192</a:t>
            </a:r>
            <a:r>
              <a:rPr lang="ko-KR" altLang="en-US" dirty="0">
                <a:latin typeface="+mn-ea"/>
                <a:ea typeface="+mn-ea"/>
              </a:rPr>
              <a:t>개는 </a:t>
            </a:r>
            <a:r>
              <a:rPr lang="en-US" altLang="ko-KR" dirty="0">
                <a:latin typeface="+mn-ea"/>
                <a:ea typeface="+mn-ea"/>
              </a:rPr>
              <a:t>train, 24</a:t>
            </a:r>
            <a:r>
              <a:rPr lang="ko-KR" altLang="en-US" dirty="0">
                <a:latin typeface="+mn-ea"/>
                <a:ea typeface="+mn-ea"/>
              </a:rPr>
              <a:t>개는 </a:t>
            </a:r>
            <a:r>
              <a:rPr lang="en-US" altLang="ko-KR" dirty="0">
                <a:latin typeface="+mn-ea"/>
                <a:ea typeface="+mn-ea"/>
              </a:rPr>
              <a:t>valid</a:t>
            </a:r>
            <a:r>
              <a:rPr lang="ko-KR" altLang="en-US" dirty="0">
                <a:latin typeface="+mn-ea"/>
                <a:ea typeface="+mn-ea"/>
              </a:rPr>
              <a:t>로 학습을 진행했으며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나머지 </a:t>
            </a:r>
            <a:r>
              <a:rPr lang="en-US" altLang="ko-KR" dirty="0">
                <a:latin typeface="+mn-ea"/>
                <a:ea typeface="+mn-ea"/>
              </a:rPr>
              <a:t>24</a:t>
            </a:r>
            <a:r>
              <a:rPr lang="ko-KR" altLang="en-US" dirty="0">
                <a:latin typeface="+mn-ea"/>
                <a:ea typeface="+mn-ea"/>
              </a:rPr>
              <a:t>개는 학습하지 않았습니다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그리고 학습 안된 </a:t>
            </a:r>
            <a:r>
              <a:rPr lang="en-US" altLang="ko-KR" dirty="0">
                <a:latin typeface="+mn-ea"/>
                <a:ea typeface="+mn-ea"/>
              </a:rPr>
              <a:t>144</a:t>
            </a:r>
            <a:r>
              <a:rPr lang="ko-KR" altLang="en-US" dirty="0">
                <a:latin typeface="+mn-ea"/>
                <a:ea typeface="+mn-ea"/>
              </a:rPr>
              <a:t>차원 데이터는 테스트 데이터로 사용 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639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The figures show the t-SNE result when the number of data is different.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그림은 데이터의 개수를 다르게 했을 때의 </a:t>
            </a:r>
            <a:r>
              <a:rPr lang="en-US" altLang="ko-KR" dirty="0">
                <a:latin typeface="+mn-ea"/>
                <a:ea typeface="+mn-ea"/>
              </a:rPr>
              <a:t>t-SNE </a:t>
            </a:r>
            <a:r>
              <a:rPr lang="ko-KR" altLang="en-US" dirty="0">
                <a:latin typeface="+mn-ea"/>
                <a:ea typeface="+mn-ea"/>
              </a:rPr>
              <a:t>결과 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This is the reason. We can see that they are all different.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한 눈에 보기에도 모두 </a:t>
            </a:r>
            <a:r>
              <a:rPr lang="ko-KR" altLang="en-US" dirty="0" err="1">
                <a:latin typeface="+mn-ea"/>
                <a:ea typeface="+mn-ea"/>
              </a:rPr>
              <a:t>제각각임을</a:t>
            </a:r>
            <a:r>
              <a:rPr lang="ko-KR" altLang="en-US" dirty="0">
                <a:latin typeface="+mn-ea"/>
                <a:ea typeface="+mn-ea"/>
              </a:rPr>
              <a:t> 알 수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So, in order to apply the new sample, we need a NN.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따라서 </a:t>
            </a:r>
            <a:r>
              <a:rPr lang="en-US" altLang="ko-KR" dirty="0">
                <a:latin typeface="+mn-ea"/>
                <a:ea typeface="+mn-ea"/>
              </a:rPr>
              <a:t>new sample</a:t>
            </a:r>
            <a:r>
              <a:rPr lang="ko-KR" altLang="en-US" dirty="0">
                <a:latin typeface="+mn-ea"/>
                <a:ea typeface="+mn-ea"/>
              </a:rPr>
              <a:t>을 적용하려면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분포를 학습한 </a:t>
            </a:r>
            <a:r>
              <a:rPr lang="en-US" altLang="ko-KR" dirty="0">
                <a:latin typeface="+mn-ea"/>
                <a:ea typeface="+mn-ea"/>
              </a:rPr>
              <a:t>NN</a:t>
            </a:r>
            <a:r>
              <a:rPr lang="ko-KR" altLang="en-US" dirty="0">
                <a:latin typeface="+mn-ea"/>
                <a:ea typeface="+mn-ea"/>
              </a:rPr>
              <a:t>이 필요하다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One thing to note at this time is, the neural network should learn the distribution when data are separable and classifiable.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그리고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번 그림과 같이 </a:t>
            </a:r>
            <a:r>
              <a:rPr lang="en-US" altLang="ko-KR" dirty="0">
                <a:latin typeface="+mn-ea"/>
                <a:ea typeface="+mn-ea"/>
              </a:rPr>
              <a:t>separable and classifiable </a:t>
            </a:r>
            <a:r>
              <a:rPr lang="ko-KR" altLang="en-US" dirty="0">
                <a:latin typeface="+mn-ea"/>
                <a:ea typeface="+mn-ea"/>
              </a:rPr>
              <a:t>할 때의 분포를 학습해야 분류도 가능하다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--------------------------------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t-SNE</a:t>
            </a:r>
            <a:r>
              <a:rPr lang="ko-KR" altLang="en-US" dirty="0">
                <a:latin typeface="+mn-ea"/>
                <a:ea typeface="+mn-ea"/>
              </a:rPr>
              <a:t>를 통해 저차원으로 이동했을 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올바르게 이동했는가에 대한 정답은 어떻게 알 수 있을까요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latin typeface="+mn-ea"/>
                <a:ea typeface="+mn-ea"/>
              </a:rPr>
              <a:t>고차원의 데이터를 </a:t>
            </a:r>
            <a:r>
              <a:rPr lang="ko-KR" altLang="en-US" dirty="0" err="1">
                <a:latin typeface="+mn-ea"/>
                <a:ea typeface="+mn-ea"/>
              </a:rPr>
              <a:t>저차원</a:t>
            </a:r>
            <a:r>
              <a:rPr lang="ko-KR" altLang="en-US" dirty="0">
                <a:latin typeface="+mn-ea"/>
                <a:ea typeface="+mn-ea"/>
              </a:rPr>
              <a:t> 공간으로 이동했을 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선형적으로 분류 가능한 상태인지 확인하는 방법인 </a:t>
            </a:r>
            <a:r>
              <a:rPr lang="en-US" altLang="ko-KR" dirty="0" err="1">
                <a:latin typeface="+mn-ea"/>
                <a:ea typeface="+mn-ea"/>
              </a:rPr>
              <a:t>vc</a:t>
            </a:r>
            <a:r>
              <a:rPr lang="en-US" altLang="ko-KR" dirty="0">
                <a:latin typeface="+mn-ea"/>
                <a:ea typeface="+mn-ea"/>
              </a:rPr>
              <a:t> dimension</a:t>
            </a:r>
            <a:r>
              <a:rPr lang="ko-KR" altLang="en-US" dirty="0">
                <a:latin typeface="+mn-ea"/>
                <a:ea typeface="+mn-ea"/>
              </a:rPr>
              <a:t>을 체크하면 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혹은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선형적으로 분류가 가능하다는 것은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다른 말로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클러스터링을 손 쉽게 할 수 있다는 말 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pPr marL="0" indent="0">
              <a:buFontTx/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FontTx/>
              <a:buNone/>
            </a:pPr>
            <a:r>
              <a:rPr lang="ko-KR" altLang="en-US" dirty="0">
                <a:latin typeface="+mn-ea"/>
                <a:ea typeface="+mn-ea"/>
              </a:rPr>
              <a:t>따라서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클러스터링 알고리즘을 적용하여</a:t>
            </a:r>
            <a:r>
              <a:rPr lang="en-US" altLang="ko-KR" dirty="0">
                <a:latin typeface="+mn-ea"/>
                <a:ea typeface="+mn-ea"/>
              </a:rPr>
              <a:t>, </a:t>
            </a:r>
          </a:p>
          <a:p>
            <a:pPr marL="0" indent="0">
              <a:buFontTx/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레이블 중심점 거리는 멀게 하고</a:t>
            </a:r>
            <a:endParaRPr lang="en-US" altLang="ko-KR" dirty="0">
              <a:latin typeface="+mn-ea"/>
              <a:ea typeface="+mn-ea"/>
            </a:endParaRPr>
          </a:p>
          <a:p>
            <a:pPr marL="228600" indent="-228600">
              <a:buFontTx/>
              <a:buAutoNum type="arabicPeriod"/>
            </a:pPr>
            <a:endParaRPr lang="en-US" altLang="ko-KR" dirty="0">
              <a:latin typeface="+mn-ea"/>
              <a:ea typeface="+mn-ea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같은 레이블인 경우는 거리가 </a:t>
            </a:r>
            <a:r>
              <a:rPr lang="ko-KR" altLang="en-US" dirty="0" err="1">
                <a:latin typeface="+mn-ea"/>
                <a:ea typeface="+mn-ea"/>
              </a:rPr>
              <a:t>짧게하는</a:t>
            </a:r>
            <a:r>
              <a:rPr lang="ko-KR" altLang="en-US" dirty="0">
                <a:latin typeface="+mn-ea"/>
                <a:ea typeface="+mn-ea"/>
              </a:rPr>
              <a:t> 즉 서로 밀집하게 되어있는</a:t>
            </a:r>
            <a:endParaRPr lang="en-US" altLang="ko-KR" dirty="0">
              <a:latin typeface="+mn-ea"/>
              <a:ea typeface="+mn-ea"/>
            </a:endParaRPr>
          </a:p>
          <a:p>
            <a:pPr marL="0" indent="0">
              <a:buFontTx/>
              <a:buNone/>
            </a:pPr>
            <a:endParaRPr lang="en-US" altLang="ko-KR" dirty="0">
              <a:latin typeface="+mn-ea"/>
              <a:ea typeface="+mn-ea"/>
            </a:endParaRPr>
          </a:p>
          <a:p>
            <a:pPr marL="0" indent="0">
              <a:buFontTx/>
              <a:buNone/>
            </a:pPr>
            <a:r>
              <a:rPr lang="ko-KR" altLang="en-US" dirty="0">
                <a:latin typeface="+mn-ea"/>
                <a:ea typeface="+mn-ea"/>
              </a:rPr>
              <a:t>그 순간을 찾으면 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208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Final step.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마지막 단계 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Convert user sample like a figure through NN.</a:t>
            </a:r>
          </a:p>
          <a:p>
            <a:r>
              <a:rPr lang="en-US" altLang="ko-KR" dirty="0">
                <a:latin typeface="+mn-ea"/>
                <a:ea typeface="+mn-ea"/>
              </a:rPr>
              <a:t>-&gt; NN</a:t>
            </a:r>
            <a:r>
              <a:rPr lang="ko-KR" altLang="en-US" dirty="0">
                <a:latin typeface="+mn-ea"/>
                <a:ea typeface="+mn-ea"/>
              </a:rPr>
              <a:t>을 통해 </a:t>
            </a:r>
            <a:r>
              <a:rPr lang="en-US" altLang="ko-KR" dirty="0">
                <a:latin typeface="+mn-ea"/>
                <a:ea typeface="+mn-ea"/>
              </a:rPr>
              <a:t>user data</a:t>
            </a:r>
            <a:r>
              <a:rPr lang="ko-KR" altLang="en-US" dirty="0">
                <a:latin typeface="+mn-ea"/>
                <a:ea typeface="+mn-ea"/>
              </a:rPr>
              <a:t>를 그림처럼 옮깁니다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After that, we assume each class has a Gaussian distribution in the reduced space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이후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축소된 공간에서 각 </a:t>
            </a:r>
            <a:r>
              <a:rPr lang="en-US" altLang="ko-KR" dirty="0" err="1">
                <a:latin typeface="+mn-ea"/>
                <a:ea typeface="+mn-ea"/>
              </a:rPr>
              <a:t>calss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en-US" altLang="ko-KR" dirty="0">
                <a:latin typeface="+mn-ea"/>
                <a:ea typeface="+mn-ea"/>
              </a:rPr>
              <a:t>Gaussian distribution</a:t>
            </a:r>
            <a:r>
              <a:rPr lang="ko-KR" altLang="en-US" dirty="0">
                <a:latin typeface="+mn-ea"/>
                <a:ea typeface="+mn-ea"/>
              </a:rPr>
              <a:t>을 갖는다고 가정합니다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And then, we measure the distance between a class distribution and user sample with </a:t>
            </a:r>
            <a:r>
              <a:rPr lang="en-US" altLang="ko-KR" dirty="0" err="1">
                <a:latin typeface="+mn-ea"/>
                <a:ea typeface="+mn-ea"/>
              </a:rPr>
              <a:t>Mahalanobis</a:t>
            </a:r>
            <a:r>
              <a:rPr lang="en-US" altLang="ko-KR" dirty="0">
                <a:latin typeface="+mn-ea"/>
                <a:ea typeface="+mn-ea"/>
              </a:rPr>
              <a:t> distance.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그리고 각 </a:t>
            </a:r>
            <a:r>
              <a:rPr lang="en-US" altLang="ko-KR" dirty="0">
                <a:latin typeface="+mn-ea"/>
                <a:ea typeface="+mn-ea"/>
              </a:rPr>
              <a:t>class </a:t>
            </a:r>
            <a:r>
              <a:rPr lang="ko-KR" altLang="en-US" dirty="0">
                <a:latin typeface="+mn-ea"/>
                <a:ea typeface="+mn-ea"/>
              </a:rPr>
              <a:t>분포와 </a:t>
            </a:r>
            <a:r>
              <a:rPr lang="en-US" altLang="ko-KR" dirty="0">
                <a:latin typeface="+mn-ea"/>
                <a:ea typeface="+mn-ea"/>
              </a:rPr>
              <a:t>user sample </a:t>
            </a:r>
            <a:r>
              <a:rPr lang="ko-KR" altLang="en-US" dirty="0">
                <a:latin typeface="+mn-ea"/>
                <a:ea typeface="+mn-ea"/>
              </a:rPr>
              <a:t>사이의 거리를 </a:t>
            </a:r>
            <a:r>
              <a:rPr lang="ko-KR" altLang="en-US" dirty="0" err="1">
                <a:latin typeface="+mn-ea"/>
                <a:ea typeface="+mn-ea"/>
              </a:rPr>
              <a:t>마할라노비스</a:t>
            </a:r>
            <a:r>
              <a:rPr lang="ko-KR" altLang="en-US" dirty="0">
                <a:latin typeface="+mn-ea"/>
                <a:ea typeface="+mn-ea"/>
              </a:rPr>
              <a:t> 거리로 구합니다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 err="1">
                <a:latin typeface="+mn-ea"/>
                <a:ea typeface="+mn-ea"/>
              </a:rPr>
              <a:t>Mahalanobis</a:t>
            </a:r>
            <a:r>
              <a:rPr lang="en-US" altLang="ko-KR" dirty="0">
                <a:latin typeface="+mn-ea"/>
                <a:ea typeface="+mn-ea"/>
              </a:rPr>
              <a:t> distance is useful to measure between a distribution and sample.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 err="1">
                <a:latin typeface="+mn-ea"/>
                <a:ea typeface="+mn-ea"/>
              </a:rPr>
              <a:t>마할라노비스</a:t>
            </a:r>
            <a:r>
              <a:rPr lang="ko-KR" altLang="en-US" dirty="0">
                <a:latin typeface="+mn-ea"/>
                <a:ea typeface="+mn-ea"/>
              </a:rPr>
              <a:t> 거리는 분포와 샘플 사이의 거리를 구할 때 사용하는 유용한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방법입니다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5479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Next, Let me introduce our experiment.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실험 단계 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As you may have noticed, this paper classified upper arm gym workout data.</a:t>
            </a:r>
          </a:p>
          <a:p>
            <a:r>
              <a:rPr lang="ko-KR" altLang="en-US" dirty="0">
                <a:latin typeface="+mn-ea"/>
                <a:ea typeface="+mn-ea"/>
              </a:rPr>
              <a:t>본 논문에서 분류 시도한 데이터를 소개합니다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It consists of two measured time-series data during DC, HC, RC, and TK workouts.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운동 데이터로</a:t>
            </a:r>
            <a:r>
              <a:rPr lang="en-US" altLang="ko-KR" dirty="0">
                <a:latin typeface="+mn-ea"/>
                <a:ea typeface="+mn-ea"/>
              </a:rPr>
              <a:t>, DC, HC, RC, and TK</a:t>
            </a:r>
            <a:r>
              <a:rPr lang="ko-KR" altLang="en-US" dirty="0">
                <a:latin typeface="+mn-ea"/>
                <a:ea typeface="+mn-ea"/>
              </a:rPr>
              <a:t>를 운동하는 동안 측정 된 두 가지의 시계열 데이터로 구성되어 있으며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It is 60 data per exercise, with a total of 240 data.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운동 당 </a:t>
            </a:r>
            <a:r>
              <a:rPr lang="en-US" altLang="ko-KR" dirty="0">
                <a:latin typeface="+mn-ea"/>
                <a:ea typeface="+mn-ea"/>
              </a:rPr>
              <a:t>60</a:t>
            </a:r>
            <a:r>
              <a:rPr lang="ko-KR" altLang="en-US" dirty="0">
                <a:latin typeface="+mn-ea"/>
                <a:ea typeface="+mn-ea"/>
              </a:rPr>
              <a:t>개의 데이터로 총 </a:t>
            </a:r>
            <a:r>
              <a:rPr lang="en-US" altLang="ko-KR" dirty="0">
                <a:latin typeface="+mn-ea"/>
                <a:ea typeface="+mn-ea"/>
              </a:rPr>
              <a:t>240</a:t>
            </a:r>
            <a:r>
              <a:rPr lang="ko-KR" altLang="en-US" dirty="0">
                <a:latin typeface="+mn-ea"/>
                <a:ea typeface="+mn-ea"/>
              </a:rPr>
              <a:t>개 데이터가 존재한다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//</a:t>
            </a:r>
          </a:p>
          <a:p>
            <a:r>
              <a:rPr lang="ko-KR" altLang="en-US" dirty="0">
                <a:latin typeface="+mn-ea"/>
                <a:ea typeface="+mn-ea"/>
              </a:rPr>
              <a:t>본 논문에서 사용된 </a:t>
            </a:r>
            <a:r>
              <a:rPr lang="en-US" altLang="ko-KR" dirty="0">
                <a:latin typeface="+mn-ea"/>
                <a:ea typeface="+mn-ea"/>
              </a:rPr>
              <a:t>multivariate high dimensional time series data</a:t>
            </a:r>
            <a:r>
              <a:rPr lang="ko-KR" altLang="en-US" dirty="0">
                <a:latin typeface="+mn-ea"/>
                <a:ea typeface="+mn-ea"/>
              </a:rPr>
              <a:t>이다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이 데이터는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숙련된 트레이너가 </a:t>
            </a:r>
            <a:r>
              <a:rPr lang="ko-KR" altLang="en-US" dirty="0" err="1">
                <a:latin typeface="+mn-ea"/>
                <a:ea typeface="+mn-ea"/>
              </a:rPr>
              <a:t>덤벨컬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해머컬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리버스컬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트라이셉스킥백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</a:t>
            </a:r>
            <a:r>
              <a:rPr lang="en-US" altLang="ko-KR" dirty="0">
                <a:latin typeface="+mn-ea"/>
                <a:ea typeface="+mn-ea"/>
              </a:rPr>
              <a:t> 4</a:t>
            </a:r>
            <a:r>
              <a:rPr lang="ko-KR" altLang="en-US" dirty="0">
                <a:latin typeface="+mn-ea"/>
                <a:ea typeface="+mn-ea"/>
              </a:rPr>
              <a:t>가지 운동을 수행하는 동안 팔꿈치 관절 각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근전도 신호 값을 의미합니다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시계열 데이터 크기는 운동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회당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80</a:t>
            </a:r>
            <a:r>
              <a:rPr lang="ko-KR" altLang="en-US" dirty="0">
                <a:latin typeface="+mn-ea"/>
                <a:ea typeface="+mn-ea"/>
              </a:rPr>
              <a:t>행의 데이터가 측정되도록 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ea"/>
                <a:ea typeface="+mn-ea"/>
              </a:rPr>
              <a:t>위 방법으로 모든 운동에 대해 진행한다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// sampling period</a:t>
            </a:r>
            <a:r>
              <a:rPr lang="ko-KR" altLang="en-US" dirty="0">
                <a:latin typeface="+mn-ea"/>
                <a:ea typeface="+mn-ea"/>
              </a:rPr>
              <a:t>를 </a:t>
            </a:r>
            <a:r>
              <a:rPr lang="en-US" altLang="ko-KR" dirty="0">
                <a:latin typeface="+mn-ea"/>
                <a:ea typeface="+mn-ea"/>
              </a:rPr>
              <a:t>20ms</a:t>
            </a:r>
            <a:r>
              <a:rPr lang="ko-KR" altLang="en-US" dirty="0">
                <a:latin typeface="+mn-ea"/>
                <a:ea typeface="+mn-ea"/>
              </a:rPr>
              <a:t>로 하여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운동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회를 수행 하는 동안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총 </a:t>
            </a:r>
            <a:r>
              <a:rPr lang="en-US" altLang="ko-KR" dirty="0">
                <a:latin typeface="+mn-ea"/>
                <a:ea typeface="+mn-ea"/>
              </a:rPr>
              <a:t>80</a:t>
            </a:r>
            <a:r>
              <a:rPr lang="ko-KR" altLang="en-US" dirty="0">
                <a:latin typeface="+mn-ea"/>
                <a:ea typeface="+mn-ea"/>
              </a:rPr>
              <a:t>번 취득하여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 데이터를 구성합니다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4404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Now let’s move on to the simulation(experiment) result.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시뮬레이션 결과 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We proceed 25 times with consist of the pseudo-randomizing test set.</a:t>
            </a:r>
          </a:p>
          <a:p>
            <a:r>
              <a:rPr lang="en-US" altLang="ko-KR" dirty="0">
                <a:latin typeface="+mn-ea"/>
                <a:ea typeface="+mn-ea"/>
              </a:rPr>
              <a:t>-&gt; pseudo-randomizing </a:t>
            </a:r>
            <a:r>
              <a:rPr lang="ko-KR" altLang="en-US" dirty="0">
                <a:latin typeface="+mn-ea"/>
                <a:ea typeface="+mn-ea"/>
              </a:rPr>
              <a:t>방법으로 </a:t>
            </a:r>
            <a:r>
              <a:rPr lang="en-US" altLang="ko-KR" dirty="0">
                <a:latin typeface="+mn-ea"/>
                <a:ea typeface="+mn-ea"/>
              </a:rPr>
              <a:t>test set</a:t>
            </a:r>
            <a:r>
              <a:rPr lang="ko-KR" altLang="en-US" dirty="0">
                <a:latin typeface="+mn-ea"/>
                <a:ea typeface="+mn-ea"/>
              </a:rPr>
              <a:t>을 구성하여 총 </a:t>
            </a:r>
            <a:r>
              <a:rPr lang="en-US" altLang="ko-KR" dirty="0">
                <a:latin typeface="+mn-ea"/>
                <a:ea typeface="+mn-ea"/>
              </a:rPr>
              <a:t>25</a:t>
            </a:r>
            <a:r>
              <a:rPr lang="ko-KR" altLang="en-US" dirty="0">
                <a:latin typeface="+mn-ea"/>
                <a:ea typeface="+mn-ea"/>
              </a:rPr>
              <a:t>번 진행 했습니다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And then, we summarize it as a confusion matrix.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그리고 그 결과를 </a:t>
            </a:r>
            <a:r>
              <a:rPr lang="en-US" altLang="ko-KR" dirty="0">
                <a:latin typeface="+mn-ea"/>
                <a:ea typeface="+mn-ea"/>
              </a:rPr>
              <a:t>confusion matrix</a:t>
            </a:r>
            <a:r>
              <a:rPr lang="ko-KR" altLang="en-US" dirty="0">
                <a:latin typeface="+mn-ea"/>
                <a:ea typeface="+mn-ea"/>
              </a:rPr>
              <a:t>로 정리하였습니다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표를 살펴보겠습니다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6489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First, TK shows perfect performance.</a:t>
            </a:r>
          </a:p>
          <a:p>
            <a:r>
              <a:rPr lang="en-US" altLang="ko-KR" dirty="0">
                <a:latin typeface="+mn-ea"/>
                <a:ea typeface="+mn-ea"/>
              </a:rPr>
              <a:t>-&gt; TK</a:t>
            </a:r>
            <a:r>
              <a:rPr lang="ko-KR" altLang="en-US" dirty="0">
                <a:latin typeface="+mn-ea"/>
                <a:ea typeface="+mn-ea"/>
              </a:rPr>
              <a:t>의 경우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완벽한 퍼포먼스를 보여주는 것을 볼 수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085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이와 같은 논리로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본 논문에서는 고차원의 </a:t>
            </a:r>
            <a:r>
              <a:rPr lang="en-US" altLang="ko-KR" dirty="0">
                <a:latin typeface="+mn-ea"/>
                <a:ea typeface="+mn-ea"/>
              </a:rPr>
              <a:t>gym workout</a:t>
            </a:r>
            <a:r>
              <a:rPr lang="ko-KR" altLang="en-US" dirty="0">
                <a:latin typeface="+mn-ea"/>
                <a:ea typeface="+mn-ea"/>
              </a:rPr>
              <a:t> 데이터를 차원 축소하여</a:t>
            </a:r>
            <a:r>
              <a:rPr lang="en-US" altLang="ko-KR" dirty="0">
                <a:latin typeface="+mn-ea"/>
                <a:ea typeface="+mn-ea"/>
              </a:rPr>
              <a:t>, 2</a:t>
            </a:r>
            <a:r>
              <a:rPr lang="ko-KR" altLang="en-US" dirty="0">
                <a:latin typeface="+mn-ea"/>
                <a:ea typeface="+mn-ea"/>
              </a:rPr>
              <a:t>차원 좌표평면 위에 그려 표현하고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운동 데이터들의 중심점 과의 거리 비교를 통해 분류하고자 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이렇게 하면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사용자에게 운동에 대한 </a:t>
            </a:r>
            <a:r>
              <a:rPr lang="ko-KR" altLang="en-US" dirty="0" err="1">
                <a:latin typeface="+mn-ea"/>
                <a:ea typeface="+mn-ea"/>
              </a:rPr>
              <a:t>시각화된</a:t>
            </a:r>
            <a:r>
              <a:rPr lang="ko-KR" altLang="en-US" dirty="0">
                <a:latin typeface="+mn-ea"/>
                <a:ea typeface="+mn-ea"/>
              </a:rPr>
              <a:t> 정보를 주어 </a:t>
            </a:r>
            <a:r>
              <a:rPr lang="en-US" altLang="ko-KR" dirty="0">
                <a:latin typeface="+mn-ea"/>
                <a:ea typeface="+mn-ea"/>
              </a:rPr>
              <a:t>workout diagnosis</a:t>
            </a:r>
            <a:r>
              <a:rPr lang="ko-KR" altLang="en-US" dirty="0">
                <a:latin typeface="+mn-ea"/>
                <a:ea typeface="+mn-ea"/>
              </a:rPr>
              <a:t>와 같은 </a:t>
            </a:r>
            <a:r>
              <a:rPr lang="en-US" altLang="ko-KR" dirty="0">
                <a:latin typeface="+mn-ea"/>
                <a:ea typeface="+mn-ea"/>
              </a:rPr>
              <a:t>feedback</a:t>
            </a:r>
            <a:r>
              <a:rPr lang="ko-KR" altLang="en-US" dirty="0">
                <a:latin typeface="+mn-ea"/>
                <a:ea typeface="+mn-ea"/>
              </a:rPr>
              <a:t>으로 작용할 수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9649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Next, in the case of the largest Type 1 error and Type 2 error, ground truth is DC, but predicted by HC.</a:t>
            </a:r>
          </a:p>
          <a:p>
            <a:r>
              <a:rPr lang="en-US" altLang="ko-KR" dirty="0">
                <a:latin typeface="+mn-ea"/>
                <a:ea typeface="+mn-ea"/>
              </a:rPr>
              <a:t>-&gt; Type 1 error</a:t>
            </a:r>
            <a:r>
              <a:rPr lang="ko-KR" altLang="en-US" dirty="0">
                <a:latin typeface="+mn-ea"/>
                <a:ea typeface="+mn-ea"/>
              </a:rPr>
              <a:t>와 </a:t>
            </a:r>
            <a:r>
              <a:rPr lang="en-US" altLang="ko-KR" dirty="0">
                <a:latin typeface="+mn-ea"/>
                <a:ea typeface="+mn-ea"/>
              </a:rPr>
              <a:t>Type 2 error</a:t>
            </a:r>
            <a:r>
              <a:rPr lang="ko-KR" altLang="en-US" dirty="0">
                <a:latin typeface="+mn-ea"/>
                <a:ea typeface="+mn-ea"/>
              </a:rPr>
              <a:t>가 가장 큰 경우는 </a:t>
            </a:r>
            <a:r>
              <a:rPr lang="en-US" altLang="ko-KR" dirty="0">
                <a:latin typeface="+mn-ea"/>
                <a:ea typeface="+mn-ea"/>
              </a:rPr>
              <a:t>ground truth</a:t>
            </a:r>
            <a:r>
              <a:rPr lang="ko-KR" altLang="en-US" dirty="0">
                <a:latin typeface="+mn-ea"/>
                <a:ea typeface="+mn-ea"/>
              </a:rPr>
              <a:t>가 </a:t>
            </a:r>
            <a:r>
              <a:rPr lang="en-US" altLang="ko-KR" dirty="0">
                <a:latin typeface="+mn-ea"/>
                <a:ea typeface="+mn-ea"/>
              </a:rPr>
              <a:t>DC</a:t>
            </a:r>
            <a:r>
              <a:rPr lang="ko-KR" altLang="en-US" dirty="0">
                <a:latin typeface="+mn-ea"/>
                <a:ea typeface="+mn-ea"/>
              </a:rPr>
              <a:t>인데</a:t>
            </a:r>
            <a:r>
              <a:rPr lang="en-US" altLang="ko-KR" dirty="0">
                <a:latin typeface="+mn-ea"/>
                <a:ea typeface="+mn-ea"/>
              </a:rPr>
              <a:t>, HC</a:t>
            </a:r>
            <a:r>
              <a:rPr lang="ko-KR" altLang="en-US" dirty="0">
                <a:latin typeface="+mn-ea"/>
                <a:ea typeface="+mn-ea"/>
              </a:rPr>
              <a:t>로 예측했을 때 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This result came because the positions of the muscles used in DC and HC workout are almost the same.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-&gt; Dumbbell curl</a:t>
            </a:r>
            <a:r>
              <a:rPr lang="ko-KR" altLang="en-US" dirty="0">
                <a:latin typeface="+mn-ea"/>
                <a:ea typeface="+mn-ea"/>
              </a:rPr>
              <a:t>을 할 때와 </a:t>
            </a:r>
            <a:r>
              <a:rPr lang="en-US" altLang="ko-KR" dirty="0">
                <a:latin typeface="+mn-ea"/>
                <a:ea typeface="+mn-ea"/>
              </a:rPr>
              <a:t>Hammer Curl</a:t>
            </a:r>
            <a:r>
              <a:rPr lang="ko-KR" altLang="en-US" dirty="0">
                <a:latin typeface="+mn-ea"/>
                <a:ea typeface="+mn-ea"/>
              </a:rPr>
              <a:t>을 수행할 때 사용되는 근육의 위치가 거의 동일하기 때문에 위와 같은 결과가 나왔습니다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//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Type 1 error</a:t>
            </a:r>
            <a:r>
              <a:rPr lang="ko-KR" altLang="en-US" dirty="0">
                <a:latin typeface="+mn-ea"/>
                <a:ea typeface="+mn-ea"/>
              </a:rPr>
              <a:t>는 실제로 참이지만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틀렸다고 </a:t>
            </a:r>
            <a:r>
              <a:rPr lang="en-US" altLang="ko-KR" dirty="0">
                <a:latin typeface="+mn-ea"/>
                <a:ea typeface="+mn-ea"/>
              </a:rPr>
              <a:t>prediction</a:t>
            </a:r>
            <a:r>
              <a:rPr lang="ko-KR" altLang="en-US" dirty="0">
                <a:latin typeface="+mn-ea"/>
                <a:ea typeface="+mn-ea"/>
              </a:rPr>
              <a:t>한 경우 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Type 2 error</a:t>
            </a:r>
            <a:r>
              <a:rPr lang="ko-KR" altLang="en-US" dirty="0">
                <a:latin typeface="+mn-ea"/>
                <a:ea typeface="+mn-ea"/>
              </a:rPr>
              <a:t>는 실제로는 거짓이지만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맞다고 </a:t>
            </a:r>
            <a:r>
              <a:rPr lang="en-US" altLang="ko-KR" dirty="0">
                <a:latin typeface="+mn-ea"/>
                <a:ea typeface="+mn-ea"/>
              </a:rPr>
              <a:t>prediction</a:t>
            </a:r>
            <a:r>
              <a:rPr lang="ko-KR" altLang="en-US" dirty="0">
                <a:latin typeface="+mn-ea"/>
                <a:ea typeface="+mn-ea"/>
              </a:rPr>
              <a:t>한 경우 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9274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Next, RC shows the most correct prediction among biceps brachii workouts.</a:t>
            </a:r>
          </a:p>
          <a:p>
            <a:r>
              <a:rPr lang="ko-KR" altLang="en-US" dirty="0">
                <a:latin typeface="+mn-ea"/>
                <a:ea typeface="+mn-ea"/>
              </a:rPr>
              <a:t>이두 운동 중에서는 </a:t>
            </a:r>
            <a:r>
              <a:rPr lang="en-US" altLang="ko-KR" dirty="0">
                <a:latin typeface="+mn-ea"/>
                <a:ea typeface="+mn-ea"/>
              </a:rPr>
              <a:t>RC</a:t>
            </a:r>
            <a:r>
              <a:rPr lang="ko-KR" altLang="en-US" dirty="0">
                <a:latin typeface="+mn-ea"/>
                <a:ea typeface="+mn-ea"/>
              </a:rPr>
              <a:t>가 가장 잘 분류하는 모습을 볼 수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753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Finally, the overall classification accuracy was 85.25%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-. </a:t>
            </a:r>
            <a:r>
              <a:rPr lang="ko-KR" altLang="en-US" dirty="0">
                <a:latin typeface="+mn-ea"/>
                <a:ea typeface="+mn-ea"/>
              </a:rPr>
              <a:t>마지막으로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전체적인 분류 정확도는 </a:t>
            </a:r>
            <a:r>
              <a:rPr lang="en-US" altLang="ko-KR" dirty="0">
                <a:latin typeface="+mn-ea"/>
                <a:ea typeface="+mn-ea"/>
              </a:rPr>
              <a:t>85.25%</a:t>
            </a:r>
            <a:r>
              <a:rPr lang="ko-KR" altLang="en-US" dirty="0">
                <a:latin typeface="+mn-ea"/>
                <a:ea typeface="+mn-ea"/>
              </a:rPr>
              <a:t>가 나왔다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28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Lastly, I’d like to finish by introducing my future work.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I’d like to apply the above method to a tiny machine such as a smart mirror. as a workout diagnosis feedback system.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운동 진단 피드백 시스템으로 </a:t>
            </a:r>
            <a:r>
              <a:rPr lang="ko-KR" altLang="en-US" dirty="0" err="1">
                <a:latin typeface="+mn-ea"/>
                <a:ea typeface="+mn-ea"/>
              </a:rPr>
              <a:t>스마트미러와</a:t>
            </a:r>
            <a:r>
              <a:rPr lang="ko-KR" altLang="en-US" dirty="0">
                <a:latin typeface="+mn-ea"/>
                <a:ea typeface="+mn-ea"/>
              </a:rPr>
              <a:t> 같은 </a:t>
            </a:r>
            <a:r>
              <a:rPr lang="en-US" altLang="ko-KR" dirty="0">
                <a:latin typeface="+mn-ea"/>
                <a:ea typeface="+mn-ea"/>
              </a:rPr>
              <a:t>tiny machine</a:t>
            </a:r>
            <a:r>
              <a:rPr lang="ko-KR" altLang="en-US" dirty="0">
                <a:latin typeface="+mn-ea"/>
                <a:ea typeface="+mn-ea"/>
              </a:rPr>
              <a:t>에 적용하고자 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Thank you very much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3671368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4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기계가 사람의 운동 여부를 파악하는 방법은 크게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가지가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먼저 좌측과 같이 </a:t>
            </a:r>
            <a:r>
              <a:rPr lang="en-US" altLang="ko-KR" dirty="0">
                <a:latin typeface="+mn-ea"/>
                <a:ea typeface="+mn-ea"/>
              </a:rPr>
              <a:t>wearable sensor</a:t>
            </a:r>
            <a:r>
              <a:rPr lang="ko-KR" altLang="en-US" dirty="0">
                <a:latin typeface="+mn-ea"/>
                <a:ea typeface="+mn-ea"/>
              </a:rPr>
              <a:t>를 사용하는 방법이 있고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우측처럼 </a:t>
            </a:r>
            <a:r>
              <a:rPr lang="en-US" altLang="ko-KR" dirty="0" err="1">
                <a:latin typeface="+mn-ea"/>
                <a:ea typeface="+mn-ea"/>
              </a:rPr>
              <a:t>rgb</a:t>
            </a:r>
            <a:r>
              <a:rPr lang="en-US" altLang="ko-KR" dirty="0">
                <a:latin typeface="+mn-ea"/>
                <a:ea typeface="+mn-ea"/>
              </a:rPr>
              <a:t>-d camera</a:t>
            </a:r>
            <a:r>
              <a:rPr lang="ko-KR" altLang="en-US" dirty="0">
                <a:latin typeface="+mn-ea"/>
                <a:ea typeface="+mn-ea"/>
              </a:rPr>
              <a:t>를 사용하는 방법이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왼쪽 방법으로 사용한다면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내가 올바른 자세로 수행 중인지 판단하기 어렵고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우측 방법으로 사용한다면 내가 올바른 근육을 사용 중인지 판단하기 어렵다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ea"/>
                <a:ea typeface="+mn-ea"/>
              </a:rPr>
              <a:t>따라서 올바른 운동을 판단하기 위해서는 두 가지 조건을 모두 충족해야 하며</a:t>
            </a:r>
            <a:r>
              <a:rPr lang="en-US" altLang="ko-KR" dirty="0">
                <a:latin typeface="+mn-ea"/>
                <a:ea typeface="+mn-ea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ea"/>
                <a:ea typeface="+mn-ea"/>
              </a:rPr>
              <a:t>본 논문에서는</a:t>
            </a:r>
            <a:r>
              <a:rPr lang="en-US" altLang="ko-KR" dirty="0">
                <a:latin typeface="+mn-ea"/>
                <a:ea typeface="+mn-ea"/>
              </a:rPr>
              <a:t> armband </a:t>
            </a:r>
            <a:r>
              <a:rPr lang="en-US" altLang="ko-KR" dirty="0" err="1">
                <a:latin typeface="+mn-ea"/>
                <a:ea typeface="+mn-ea"/>
              </a:rPr>
              <a:t>sEMG</a:t>
            </a:r>
            <a:r>
              <a:rPr lang="en-US" altLang="ko-KR" dirty="0">
                <a:latin typeface="+mn-ea"/>
                <a:ea typeface="+mn-ea"/>
              </a:rPr>
              <a:t> sensor</a:t>
            </a:r>
            <a:r>
              <a:rPr lang="ko-KR" altLang="en-US" dirty="0">
                <a:latin typeface="+mn-ea"/>
                <a:ea typeface="+mn-ea"/>
              </a:rPr>
              <a:t>와 </a:t>
            </a:r>
            <a:r>
              <a:rPr lang="en-US" altLang="ko-KR" dirty="0">
                <a:latin typeface="+mn-ea"/>
                <a:ea typeface="+mn-ea"/>
              </a:rPr>
              <a:t>RGB-d camera</a:t>
            </a:r>
            <a:r>
              <a:rPr lang="ko-KR" altLang="en-US" dirty="0">
                <a:latin typeface="+mn-ea"/>
                <a:ea typeface="+mn-ea"/>
              </a:rPr>
              <a:t>를 통해 취득한 데이터를 사용한다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690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이전에 소개한 장비를 통해 운동을 수행하는 중에 두 종류의 시계열 데이터를 획득할 수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이 데이터는 센서별로</a:t>
            </a:r>
            <a:r>
              <a:rPr lang="en-US" altLang="ko-KR" dirty="0">
                <a:latin typeface="+mn-ea"/>
                <a:ea typeface="+mn-ea"/>
              </a:rPr>
              <a:t>, sampling frequency</a:t>
            </a:r>
            <a:r>
              <a:rPr lang="ko-KR" altLang="en-US" dirty="0">
                <a:latin typeface="+mn-ea"/>
                <a:ea typeface="+mn-ea"/>
              </a:rPr>
              <a:t>와 </a:t>
            </a:r>
            <a:r>
              <a:rPr lang="en-US" altLang="ko-KR" dirty="0">
                <a:latin typeface="+mn-ea"/>
                <a:ea typeface="+mn-ea"/>
              </a:rPr>
              <a:t>time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interval</a:t>
            </a:r>
            <a:r>
              <a:rPr lang="ko-KR" altLang="en-US" dirty="0">
                <a:latin typeface="+mn-ea"/>
                <a:ea typeface="+mn-ea"/>
              </a:rPr>
              <a:t>에 비례하여 </a:t>
            </a:r>
            <a:r>
              <a:rPr lang="en-US" altLang="ko-KR" dirty="0">
                <a:latin typeface="+mn-ea"/>
                <a:ea typeface="+mn-ea"/>
              </a:rPr>
              <a:t>dimension</a:t>
            </a:r>
            <a:r>
              <a:rPr lang="ko-KR" altLang="en-US" dirty="0">
                <a:latin typeface="+mn-ea"/>
                <a:ea typeface="+mn-ea"/>
              </a:rPr>
              <a:t>이 결정된다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따라서 일반적으로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시계열 데이터의 </a:t>
            </a:r>
            <a:r>
              <a:rPr lang="en-US" altLang="ko-KR" dirty="0">
                <a:latin typeface="+mn-ea"/>
                <a:ea typeface="+mn-ea"/>
              </a:rPr>
              <a:t>dimension</a:t>
            </a:r>
            <a:r>
              <a:rPr lang="ko-KR" altLang="en-US" dirty="0">
                <a:latin typeface="+mn-ea"/>
                <a:ea typeface="+mn-ea"/>
              </a:rPr>
              <a:t>은 우측 그림과 같이 높다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46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대표적인 방법은 데이터 가시화하여 </a:t>
            </a:r>
            <a:r>
              <a:rPr lang="en-US" altLang="ko-KR" dirty="0">
                <a:latin typeface="+mn-ea"/>
                <a:ea typeface="+mn-ea"/>
              </a:rPr>
              <a:t>CNN</a:t>
            </a:r>
            <a:r>
              <a:rPr lang="ko-KR" altLang="en-US" dirty="0">
                <a:latin typeface="+mn-ea"/>
                <a:ea typeface="+mn-ea"/>
              </a:rPr>
              <a:t>의 입력으로 사용하는 방법이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42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Good morning, thank you for being here.</a:t>
            </a:r>
          </a:p>
          <a:p>
            <a:endParaRPr lang="en-US" altLang="ko-KR" dirty="0"/>
          </a:p>
          <a:p>
            <a:r>
              <a:rPr lang="en-US" altLang="ko-KR" dirty="0"/>
              <a:t> I’m </a:t>
            </a:r>
            <a:r>
              <a:rPr lang="en-US" altLang="ko-KR" dirty="0" err="1"/>
              <a:t>hojin</a:t>
            </a:r>
            <a:r>
              <a:rPr lang="en-US" altLang="ko-KR" dirty="0"/>
              <a:t> from Yonsei univ.</a:t>
            </a:r>
          </a:p>
          <a:p>
            <a:endParaRPr lang="en-US" altLang="ko-KR" dirty="0"/>
          </a:p>
          <a:p>
            <a:r>
              <a:rPr lang="en-US" altLang="ko-KR" dirty="0"/>
              <a:t>Today, I’d like to talk about “A dimension reduction technique to classify upper arm gym-workouts in </a:t>
            </a:r>
            <a:r>
              <a:rPr lang="en-US" altLang="ko-KR" dirty="0" err="1"/>
              <a:t>realtime</a:t>
            </a:r>
            <a:r>
              <a:rPr lang="en-US" altLang="ko-KR" dirty="0"/>
              <a:t> with </a:t>
            </a:r>
            <a:r>
              <a:rPr lang="en-US" altLang="ko-KR" dirty="0" err="1"/>
              <a:t>tinyml</a:t>
            </a:r>
            <a:r>
              <a:rPr lang="en-US" altLang="ko-KR" dirty="0"/>
              <a:t>”.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959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let’s begin with the general multi-label classification system.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여기 일반적인 </a:t>
            </a:r>
            <a:r>
              <a:rPr lang="en-US" altLang="ko-KR" dirty="0">
                <a:latin typeface="+mn-ea"/>
                <a:ea typeface="+mn-ea"/>
              </a:rPr>
              <a:t>Multi label classification </a:t>
            </a:r>
            <a:r>
              <a:rPr lang="ko-KR" altLang="en-US" dirty="0">
                <a:latin typeface="+mn-ea"/>
                <a:ea typeface="+mn-ea"/>
              </a:rPr>
              <a:t>문제를 해결하는 시스템이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Input enters the system, and then it predicts classification result.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분류기에 인풋을 넣고 시스템을 거쳐 멀티 레이블 </a:t>
            </a:r>
            <a:r>
              <a:rPr lang="ko-KR" altLang="en-US" dirty="0" err="1">
                <a:latin typeface="+mn-ea"/>
                <a:ea typeface="+mn-ea"/>
              </a:rPr>
              <a:t>클레시피케이션</a:t>
            </a:r>
            <a:r>
              <a:rPr lang="ko-KR" altLang="en-US" dirty="0">
                <a:latin typeface="+mn-ea"/>
                <a:ea typeface="+mn-ea"/>
              </a:rPr>
              <a:t> 결과가 나온다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usually, input data is a heterogeneous form like this.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일반적으로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입력 데이터는 이질적인 데이터 뭉치로 들어오게 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// </a:t>
            </a:r>
            <a:r>
              <a:rPr lang="ko-KR" altLang="en-US" dirty="0">
                <a:latin typeface="+mn-ea"/>
                <a:ea typeface="+mn-ea"/>
              </a:rPr>
              <a:t>만약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그림과 같이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다 변수 고차원의 시계열 데이터</a:t>
            </a:r>
            <a:r>
              <a:rPr lang="en-US" altLang="ko-KR" dirty="0">
                <a:latin typeface="+mn-ea"/>
                <a:ea typeface="+mn-ea"/>
              </a:rPr>
              <a:t>(multivariate high dimensional time series data)</a:t>
            </a:r>
            <a:r>
              <a:rPr lang="ko-KR" altLang="en-US" dirty="0">
                <a:latin typeface="+mn-ea"/>
                <a:ea typeface="+mn-ea"/>
              </a:rPr>
              <a:t>가 어떤 시스템의 입력으로 들어온다면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어떻게 데이터를 분류할 수 있을까</a:t>
            </a:r>
            <a:r>
              <a:rPr lang="en-US" altLang="ko-KR" dirty="0">
                <a:latin typeface="+mn-ea"/>
                <a:ea typeface="+mn-ea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144131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One way to solve this problem is using CNN.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Using CNN with visualized data is representative to solve it.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이런 데이터를 처리하는 방법으로 대표적인 것은</a:t>
            </a:r>
            <a:r>
              <a:rPr lang="en-US" altLang="ko-KR" dirty="0">
                <a:latin typeface="+mn-ea"/>
                <a:ea typeface="+mn-ea"/>
              </a:rPr>
              <a:t>, </a:t>
            </a:r>
          </a:p>
          <a:p>
            <a:r>
              <a:rPr lang="ko-KR" altLang="en-US" dirty="0">
                <a:latin typeface="+mn-ea"/>
                <a:ea typeface="+mn-ea"/>
              </a:rPr>
              <a:t>데이터 가시화를 통해 </a:t>
            </a:r>
            <a:r>
              <a:rPr lang="en-US" altLang="ko-KR" dirty="0">
                <a:latin typeface="+mn-ea"/>
                <a:ea typeface="+mn-ea"/>
              </a:rPr>
              <a:t>CNN</a:t>
            </a:r>
            <a:r>
              <a:rPr lang="ko-KR" altLang="en-US" dirty="0">
                <a:latin typeface="+mn-ea"/>
                <a:ea typeface="+mn-ea"/>
              </a:rPr>
              <a:t>의 입력으로 사용하는 방법이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7660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We would like to able to run tiny machine. so, we have two objectives.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우리는 위 문제를 </a:t>
            </a:r>
            <a:r>
              <a:rPr lang="en-US" altLang="ko-KR" dirty="0">
                <a:latin typeface="+mn-ea"/>
                <a:ea typeface="+mn-ea"/>
              </a:rPr>
              <a:t>Tiny machine</a:t>
            </a:r>
            <a:r>
              <a:rPr lang="ko-KR" altLang="en-US" dirty="0">
                <a:latin typeface="+mn-ea"/>
                <a:ea typeface="+mn-ea"/>
              </a:rPr>
              <a:t>에 적용하고자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두 가지의 </a:t>
            </a:r>
            <a:r>
              <a:rPr lang="en-US" altLang="ko-KR" dirty="0">
                <a:latin typeface="+mn-ea"/>
                <a:ea typeface="+mn-ea"/>
              </a:rPr>
              <a:t>objectives</a:t>
            </a:r>
            <a:r>
              <a:rPr lang="ko-KR" altLang="en-US" dirty="0">
                <a:latin typeface="+mn-ea"/>
                <a:ea typeface="+mn-ea"/>
              </a:rPr>
              <a:t>를 수행하고자 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First, I’ll talk about dimension reduction.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먼저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dimension reduction.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High dimensional data can burden the tiny machine.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고차원의 데이터는 </a:t>
            </a:r>
            <a:r>
              <a:rPr lang="en-US" altLang="ko-KR" dirty="0">
                <a:latin typeface="+mn-ea"/>
                <a:ea typeface="+mn-ea"/>
              </a:rPr>
              <a:t>tiny machine</a:t>
            </a:r>
            <a:r>
              <a:rPr lang="ko-KR" altLang="en-US" dirty="0">
                <a:latin typeface="+mn-ea"/>
                <a:ea typeface="+mn-ea"/>
              </a:rPr>
              <a:t>에게 부담이 될 수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so,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as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shown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as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in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the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figure,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we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convert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it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to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a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lower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dimension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and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try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to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classify.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따라서 그림처럼 저차원으로 옮기고 분류를 시도한다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We employ the t-SNE for this process.</a:t>
            </a:r>
          </a:p>
          <a:p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우리는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이 과정을 위해 </a:t>
            </a:r>
            <a:r>
              <a:rPr lang="en-US" altLang="ko-KR" dirty="0">
                <a:latin typeface="+mn-ea"/>
                <a:ea typeface="+mn-ea"/>
              </a:rPr>
              <a:t>t-SNE</a:t>
            </a:r>
            <a:r>
              <a:rPr lang="ko-KR" altLang="en-US" dirty="0">
                <a:latin typeface="+mn-ea"/>
                <a:ea typeface="+mn-ea"/>
              </a:rPr>
              <a:t>를 사용한다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82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80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7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78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363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08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91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25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09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14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66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AEB5-5F03-489C-9022-493FEFC229D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0A065-A135-4C59-838A-8C4606D4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14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.png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Background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&amp;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Knowledge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FD960-36C2-4F4D-9B17-57B58E674807}"/>
              </a:ext>
            </a:extLst>
          </p:cNvPr>
          <p:cNvSpPr txBox="1"/>
          <p:nvPr/>
        </p:nvSpPr>
        <p:spPr>
          <a:xfrm>
            <a:off x="277595" y="866883"/>
            <a:ext cx="473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/>
              <a:t>High dimensional data visualization</a:t>
            </a:r>
            <a:endParaRPr lang="ko-KR" altLang="en-US" sz="2400" b="1" i="1" dirty="0"/>
          </a:p>
        </p:txBody>
      </p:sp>
      <p:pic>
        <p:nvPicPr>
          <p:cNvPr id="1030" name="Picture 6" descr="텍스트 산점도 플롯을 사용하여 단어 임베딩 시각화하기 - MATLAB &amp;amp; Simulink - MathWorks 한국">
            <a:extLst>
              <a:ext uri="{FF2B5EF4-FFF2-40B4-BE49-F238E27FC236}">
                <a16:creationId xmlns:a16="http://schemas.microsoft.com/office/drawing/2014/main" id="{EAAF82A7-A4F4-48A6-93A8-8918DB3F3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t="7286" r="9071" b="10856"/>
          <a:stretch/>
        </p:blipFill>
        <p:spPr bwMode="auto">
          <a:xfrm>
            <a:off x="2006783" y="1596211"/>
            <a:ext cx="5130433" cy="404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8F2B4-7737-442F-8754-314A760F7AF5}"/>
              </a:ext>
            </a:extLst>
          </p:cNvPr>
          <p:cNvSpPr txBox="1"/>
          <p:nvPr/>
        </p:nvSpPr>
        <p:spPr>
          <a:xfrm>
            <a:off x="2861595" y="5760284"/>
            <a:ext cx="3420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 vector visualization</a:t>
            </a:r>
            <a:endParaRPr lang="ko-KR" altLang="en-US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372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28301" y="6441363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Background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&amp;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Knowledge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382C5A-8BC3-48E9-8D5E-17AD50D377A1}"/>
              </a:ext>
            </a:extLst>
          </p:cNvPr>
          <p:cNvCxnSpPr>
            <a:cxnSpLocks/>
          </p:cNvCxnSpPr>
          <p:nvPr/>
        </p:nvCxnSpPr>
        <p:spPr>
          <a:xfrm>
            <a:off x="3575710" y="4301734"/>
            <a:ext cx="174879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9FAD4C7-F703-4A7D-B709-07C3D85BE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58" y="3642823"/>
            <a:ext cx="2221650" cy="156702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DA34D207-BFEF-4FDB-A353-94B379A2DE84}"/>
              </a:ext>
            </a:extLst>
          </p:cNvPr>
          <p:cNvSpPr/>
          <p:nvPr/>
        </p:nvSpPr>
        <p:spPr>
          <a:xfrm rot="15300000">
            <a:off x="2181624" y="4844304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D25229E-8077-48C5-A904-4757943C4843}"/>
              </a:ext>
            </a:extLst>
          </p:cNvPr>
          <p:cNvSpPr/>
          <p:nvPr/>
        </p:nvSpPr>
        <p:spPr>
          <a:xfrm rot="15300000">
            <a:off x="1857722" y="4634401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0399B7-D859-4310-9B2F-1852237AB7C1}"/>
              </a:ext>
            </a:extLst>
          </p:cNvPr>
          <p:cNvSpPr/>
          <p:nvPr/>
        </p:nvSpPr>
        <p:spPr>
          <a:xfrm rot="15300000">
            <a:off x="1533566" y="4424566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677794-284A-4FAF-9768-321556764CFB}"/>
              </a:ext>
            </a:extLst>
          </p:cNvPr>
          <p:cNvSpPr/>
          <p:nvPr/>
        </p:nvSpPr>
        <p:spPr>
          <a:xfrm rot="15300000">
            <a:off x="1339930" y="4679592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AC469D4-DED1-4D6E-AD72-2AE97C1A81BC}"/>
              </a:ext>
            </a:extLst>
          </p:cNvPr>
          <p:cNvSpPr/>
          <p:nvPr/>
        </p:nvSpPr>
        <p:spPr>
          <a:xfrm rot="15300000">
            <a:off x="1345138" y="3766738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ED83647-7401-4627-A6A2-EC2A0D978FC7}"/>
              </a:ext>
            </a:extLst>
          </p:cNvPr>
          <p:cNvSpPr/>
          <p:nvPr/>
        </p:nvSpPr>
        <p:spPr>
          <a:xfrm rot="15300000">
            <a:off x="1420947" y="4004269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C98A270-1990-4896-A8E4-1FF5A10177D4}"/>
              </a:ext>
            </a:extLst>
          </p:cNvPr>
          <p:cNvSpPr/>
          <p:nvPr/>
        </p:nvSpPr>
        <p:spPr>
          <a:xfrm rot="15300000">
            <a:off x="1605193" y="4063339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62E1051-D263-4CA3-836B-4314C05CB5E6}"/>
              </a:ext>
            </a:extLst>
          </p:cNvPr>
          <p:cNvSpPr/>
          <p:nvPr/>
        </p:nvSpPr>
        <p:spPr>
          <a:xfrm rot="15300000">
            <a:off x="1889660" y="4296798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41083B1-20F5-4E33-AB5C-8AD2E76A1B66}"/>
              </a:ext>
            </a:extLst>
          </p:cNvPr>
          <p:cNvSpPr/>
          <p:nvPr/>
        </p:nvSpPr>
        <p:spPr>
          <a:xfrm rot="15300000">
            <a:off x="1720128" y="4178062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4DEBDB-3227-44DD-B540-98DCFC763003}"/>
              </a:ext>
            </a:extLst>
          </p:cNvPr>
          <p:cNvSpPr txBox="1"/>
          <p:nvPr/>
        </p:nvSpPr>
        <p:spPr>
          <a:xfrm>
            <a:off x="827615" y="325031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High dimension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092EDF-8211-498B-BF19-6FC57E292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292" y="3642823"/>
            <a:ext cx="2221650" cy="156702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BCF5808-750B-465A-BCB5-EE67FD68C043}"/>
              </a:ext>
            </a:extLst>
          </p:cNvPr>
          <p:cNvSpPr txBox="1"/>
          <p:nvPr/>
        </p:nvSpPr>
        <p:spPr>
          <a:xfrm>
            <a:off x="6809283" y="3250314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Low dimension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F2B4C8D-09B5-4C7C-AD4D-A95E5937AC75}"/>
              </a:ext>
            </a:extLst>
          </p:cNvPr>
          <p:cNvSpPr/>
          <p:nvPr/>
        </p:nvSpPr>
        <p:spPr>
          <a:xfrm rot="15300000">
            <a:off x="6580987" y="4844304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C20203-F65F-4A69-8633-7A190B57F9A2}"/>
              </a:ext>
            </a:extLst>
          </p:cNvPr>
          <p:cNvSpPr/>
          <p:nvPr/>
        </p:nvSpPr>
        <p:spPr>
          <a:xfrm rot="15300000">
            <a:off x="6580987" y="4634401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7A97683-6A16-4824-BEA3-77F71FA5984A}"/>
              </a:ext>
            </a:extLst>
          </p:cNvPr>
          <p:cNvSpPr/>
          <p:nvPr/>
        </p:nvSpPr>
        <p:spPr>
          <a:xfrm rot="15300000">
            <a:off x="6580987" y="4424566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5FC0FC1-D850-4321-9DE8-D8E81EFC5C4C}"/>
              </a:ext>
            </a:extLst>
          </p:cNvPr>
          <p:cNvSpPr/>
          <p:nvPr/>
        </p:nvSpPr>
        <p:spPr>
          <a:xfrm rot="15300000">
            <a:off x="6580987" y="4679592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EE153E8-4282-4E44-A447-8170C9AA18A9}"/>
              </a:ext>
            </a:extLst>
          </p:cNvPr>
          <p:cNvSpPr/>
          <p:nvPr/>
        </p:nvSpPr>
        <p:spPr>
          <a:xfrm rot="15300000">
            <a:off x="6580987" y="3766738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8C01EA5-76E2-41EC-AFE3-E97F30DB45DB}"/>
              </a:ext>
            </a:extLst>
          </p:cNvPr>
          <p:cNvSpPr/>
          <p:nvPr/>
        </p:nvSpPr>
        <p:spPr>
          <a:xfrm rot="15300000">
            <a:off x="6580987" y="4004269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185B13-3DCE-4B63-B4C4-1BC06FD11CD4}"/>
              </a:ext>
            </a:extLst>
          </p:cNvPr>
          <p:cNvSpPr/>
          <p:nvPr/>
        </p:nvSpPr>
        <p:spPr>
          <a:xfrm rot="15300000">
            <a:off x="6580987" y="4063339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D7C74A1-4371-48AA-BFCD-CE7668C2D546}"/>
              </a:ext>
            </a:extLst>
          </p:cNvPr>
          <p:cNvSpPr/>
          <p:nvPr/>
        </p:nvSpPr>
        <p:spPr>
          <a:xfrm rot="15300000">
            <a:off x="6580987" y="4296798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0E1D2B0-16B3-48FB-B5CA-152FD93434C6}"/>
              </a:ext>
            </a:extLst>
          </p:cNvPr>
          <p:cNvSpPr/>
          <p:nvPr/>
        </p:nvSpPr>
        <p:spPr>
          <a:xfrm rot="15300000">
            <a:off x="6580987" y="4178062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A3EFB1F-9780-4723-A34C-1757E134EF35}"/>
              </a:ext>
            </a:extLst>
          </p:cNvPr>
          <p:cNvSpPr/>
          <p:nvPr/>
        </p:nvSpPr>
        <p:spPr>
          <a:xfrm>
            <a:off x="6461941" y="3655180"/>
            <a:ext cx="312082" cy="77158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E0166F6-3D12-4259-834D-E665F7C2BD63}"/>
              </a:ext>
            </a:extLst>
          </p:cNvPr>
          <p:cNvSpPr/>
          <p:nvPr/>
        </p:nvSpPr>
        <p:spPr>
          <a:xfrm>
            <a:off x="6461941" y="4397316"/>
            <a:ext cx="312082" cy="670311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B0DB2D-607B-4A8A-A936-DA417077EEC8}"/>
              </a:ext>
            </a:extLst>
          </p:cNvPr>
          <p:cNvSpPr txBox="1"/>
          <p:nvPr/>
        </p:nvSpPr>
        <p:spPr>
          <a:xfrm>
            <a:off x="277596" y="1219537"/>
            <a:ext cx="8588812" cy="1414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Able to run tiny machine..</a:t>
            </a:r>
          </a:p>
          <a:p>
            <a:endParaRPr lang="en-US" altLang="ko-KR" sz="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i="1" dirty="0"/>
              <a:t>Dimension reduction  (via t-SNE)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i="1" dirty="0"/>
              <a:t>Check the separability between classes in reduced space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22CB800-BDA0-4C5C-96BC-014FB1BE2C4F}"/>
              </a:ext>
            </a:extLst>
          </p:cNvPr>
          <p:cNvSpPr/>
          <p:nvPr/>
        </p:nvSpPr>
        <p:spPr>
          <a:xfrm rot="15300000">
            <a:off x="8094146" y="4967111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0B82A5F-0732-4A1A-9709-64411C4BFE16}"/>
              </a:ext>
            </a:extLst>
          </p:cNvPr>
          <p:cNvSpPr/>
          <p:nvPr/>
        </p:nvSpPr>
        <p:spPr>
          <a:xfrm rot="15300000">
            <a:off x="7770244" y="4967111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94ADE59-554C-44E1-9560-10ED3E993C27}"/>
              </a:ext>
            </a:extLst>
          </p:cNvPr>
          <p:cNvSpPr/>
          <p:nvPr/>
        </p:nvSpPr>
        <p:spPr>
          <a:xfrm rot="15300000">
            <a:off x="7446088" y="4967111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3D4F53D-61C5-46A8-B1A9-7EC43D132125}"/>
              </a:ext>
            </a:extLst>
          </p:cNvPr>
          <p:cNvSpPr/>
          <p:nvPr/>
        </p:nvSpPr>
        <p:spPr>
          <a:xfrm rot="15300000">
            <a:off x="7252452" y="4967111"/>
            <a:ext cx="90363" cy="903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7B662C5-04C1-4F4C-8B10-1C56D0A97911}"/>
              </a:ext>
            </a:extLst>
          </p:cNvPr>
          <p:cNvSpPr/>
          <p:nvPr/>
        </p:nvSpPr>
        <p:spPr>
          <a:xfrm rot="15300000">
            <a:off x="7257660" y="4967111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82B9B3C-EE28-45F9-A8BC-A589BC46E0E8}"/>
              </a:ext>
            </a:extLst>
          </p:cNvPr>
          <p:cNvSpPr/>
          <p:nvPr/>
        </p:nvSpPr>
        <p:spPr>
          <a:xfrm rot="15300000">
            <a:off x="7333469" y="4967111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76125EB-3AD8-4360-991C-D55462447900}"/>
              </a:ext>
            </a:extLst>
          </p:cNvPr>
          <p:cNvSpPr/>
          <p:nvPr/>
        </p:nvSpPr>
        <p:spPr>
          <a:xfrm rot="15300000">
            <a:off x="7517715" y="4967111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2A6A147-510F-4C7D-94F1-D1EC3169593B}"/>
              </a:ext>
            </a:extLst>
          </p:cNvPr>
          <p:cNvSpPr/>
          <p:nvPr/>
        </p:nvSpPr>
        <p:spPr>
          <a:xfrm rot="15300000">
            <a:off x="7802182" y="4967111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1112130-A915-4FFF-9F3A-A9EF2DE153C9}"/>
              </a:ext>
            </a:extLst>
          </p:cNvPr>
          <p:cNvSpPr/>
          <p:nvPr/>
        </p:nvSpPr>
        <p:spPr>
          <a:xfrm rot="15300000">
            <a:off x="7632650" y="4967111"/>
            <a:ext cx="90363" cy="9036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3C8F77D-71E0-4765-B958-B892A02E3492}"/>
              </a:ext>
            </a:extLst>
          </p:cNvPr>
          <p:cNvSpPr/>
          <p:nvPr/>
        </p:nvSpPr>
        <p:spPr>
          <a:xfrm>
            <a:off x="7139362" y="4889485"/>
            <a:ext cx="1158240" cy="2329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0E8C716A-91F9-444E-88C3-5F797D35B124}"/>
              </a:ext>
            </a:extLst>
          </p:cNvPr>
          <p:cNvSpPr/>
          <p:nvPr/>
        </p:nvSpPr>
        <p:spPr>
          <a:xfrm>
            <a:off x="7614271" y="5277323"/>
            <a:ext cx="201154" cy="214450"/>
          </a:xfrm>
          <a:prstGeom prst="mathMultiply">
            <a:avLst>
              <a:gd name="adj1" fmla="val 1570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4069169D-1245-4F89-815F-C90EE56D4A46}"/>
              </a:ext>
            </a:extLst>
          </p:cNvPr>
          <p:cNvSpPr/>
          <p:nvPr/>
        </p:nvSpPr>
        <p:spPr>
          <a:xfrm>
            <a:off x="6171673" y="4307331"/>
            <a:ext cx="143449" cy="159435"/>
          </a:xfrm>
          <a:prstGeom prst="donu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0008D6-F072-45D2-9C04-29D509CAB65E}"/>
              </a:ext>
            </a:extLst>
          </p:cNvPr>
          <p:cNvSpPr txBox="1"/>
          <p:nvPr/>
        </p:nvSpPr>
        <p:spPr>
          <a:xfrm>
            <a:off x="4100490" y="382119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t-SNE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86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4" grpId="0" animBg="1"/>
      <p:bldP spid="11" grpId="0" animBg="1"/>
      <p:bldP spid="39" grpId="0" animBg="1"/>
      <p:bldP spid="63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Method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132B02-0732-4205-9199-B532AC175F12}"/>
              </a:ext>
            </a:extLst>
          </p:cNvPr>
          <p:cNvSpPr txBox="1"/>
          <p:nvPr/>
        </p:nvSpPr>
        <p:spPr>
          <a:xfrm>
            <a:off x="277595" y="1410386"/>
            <a:ext cx="8588812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Four-step method</a:t>
            </a:r>
          </a:p>
          <a:p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Data pre-processing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Dimension reduction with t-SNE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Generating a NN that learns reduced dimensions via t-SNE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In a reduced space, find the distance between the center of workout and the user’s sample data</a:t>
            </a:r>
          </a:p>
        </p:txBody>
      </p:sp>
    </p:spTree>
    <p:extLst>
      <p:ext uri="{BB962C8B-B14F-4D97-AF65-F5344CB8AC3E}">
        <p14:creationId xmlns:p14="http://schemas.microsoft.com/office/powerpoint/2010/main" val="209642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Method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132B02-0732-4205-9199-B532AC175F12}"/>
              </a:ext>
            </a:extLst>
          </p:cNvPr>
          <p:cNvSpPr txBox="1"/>
          <p:nvPr/>
        </p:nvSpPr>
        <p:spPr>
          <a:xfrm>
            <a:off x="277594" y="795155"/>
            <a:ext cx="8588812" cy="1738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Four-step method</a:t>
            </a:r>
          </a:p>
          <a:p>
            <a:endParaRPr lang="en-US" altLang="ko-KR" sz="5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Data pre-processing</a:t>
            </a:r>
            <a:endParaRPr lang="en-US" altLang="ko-KR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Dimension reduction with t-SNE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Generating a NN that learns reduced dimensions via t-SNE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In a reduced space, find the distance between the center of workout and the user’s sample data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A6D11BF-3802-4D04-BDF7-E899790546E9}"/>
              </a:ext>
            </a:extLst>
          </p:cNvPr>
          <p:cNvCxnSpPr>
            <a:cxnSpLocks/>
          </p:cNvCxnSpPr>
          <p:nvPr/>
        </p:nvCxnSpPr>
        <p:spPr>
          <a:xfrm>
            <a:off x="2103795" y="4323908"/>
            <a:ext cx="176501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064485-760B-4437-BB90-09C3AA50ABD8}"/>
              </a:ext>
            </a:extLst>
          </p:cNvPr>
          <p:cNvSpPr txBox="1"/>
          <p:nvPr/>
        </p:nvSpPr>
        <p:spPr>
          <a:xfrm>
            <a:off x="2269822" y="3818031"/>
            <a:ext cx="1390229" cy="328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Pre-processing</a:t>
            </a:r>
            <a:endParaRPr lang="ko-KR" altLang="en-US" sz="16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15CC9E3-822E-46A4-A69F-26D3D6D8B6A0}"/>
              </a:ext>
            </a:extLst>
          </p:cNvPr>
          <p:cNvCxnSpPr>
            <a:cxnSpLocks/>
          </p:cNvCxnSpPr>
          <p:nvPr/>
        </p:nvCxnSpPr>
        <p:spPr>
          <a:xfrm>
            <a:off x="5888561" y="4323908"/>
            <a:ext cx="129510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A6EFC1-8F52-4A35-B67A-CA4C0066D4E8}"/>
              </a:ext>
            </a:extLst>
          </p:cNvPr>
          <p:cNvSpPr txBox="1"/>
          <p:nvPr/>
        </p:nvSpPr>
        <p:spPr>
          <a:xfrm>
            <a:off x="5967702" y="3767727"/>
            <a:ext cx="1136822" cy="429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Flattening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2406B94-400F-4B53-A2C7-DB24D8EC69B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28585" r="31491"/>
          <a:stretch/>
        </p:blipFill>
        <p:spPr>
          <a:xfrm rot="5400000">
            <a:off x="231260" y="3792685"/>
            <a:ext cx="1854699" cy="1062447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E31E06-430A-44FD-A213-DE6373358C86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28794" r="18065"/>
          <a:stretch/>
        </p:blipFill>
        <p:spPr>
          <a:xfrm rot="5400000">
            <a:off x="3929140" y="3792685"/>
            <a:ext cx="1854699" cy="1062447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EED1E9-1D43-40CE-A968-8584601A2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23107" y="4150364"/>
            <a:ext cx="2883438" cy="34708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ADDBFB-FC69-4570-8868-B2C4E7109D00}"/>
              </a:ext>
            </a:extLst>
          </p:cNvPr>
          <p:cNvSpPr txBox="1"/>
          <p:nvPr/>
        </p:nvSpPr>
        <p:spPr>
          <a:xfrm>
            <a:off x="2072841" y="4424504"/>
            <a:ext cx="1838541" cy="679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/>
              <a:t>In our paper,</a:t>
            </a:r>
          </a:p>
          <a:p>
            <a:pPr algn="ctr"/>
            <a:r>
              <a:rPr lang="en-US" altLang="ko-KR" sz="1600" i="1" dirty="0"/>
              <a:t>integration size = 5</a:t>
            </a:r>
            <a:endParaRPr lang="ko-KR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498986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Method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132B02-0732-4205-9199-B532AC175F12}"/>
              </a:ext>
            </a:extLst>
          </p:cNvPr>
          <p:cNvSpPr txBox="1"/>
          <p:nvPr/>
        </p:nvSpPr>
        <p:spPr>
          <a:xfrm>
            <a:off x="277595" y="775851"/>
            <a:ext cx="8588812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Four-step method</a:t>
            </a:r>
          </a:p>
          <a:p>
            <a:endParaRPr lang="en-US" altLang="ko-KR" sz="5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Data pre-processing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Dimension reduction with t-SNE</a:t>
            </a:r>
            <a:endParaRPr lang="en-US" altLang="ko-KR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Generating a NN that learns reduced dimensions via t-SNE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In a reduced space, find the distance between the center of workout and the user’s sample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F54C5-6EF2-41D5-BF02-DB75161B8AB6}"/>
              </a:ext>
            </a:extLst>
          </p:cNvPr>
          <p:cNvSpPr txBox="1"/>
          <p:nvPr/>
        </p:nvSpPr>
        <p:spPr>
          <a:xfrm>
            <a:off x="277595" y="5428095"/>
            <a:ext cx="8588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/>
              <a:t>Reduce</a:t>
            </a:r>
            <a:r>
              <a:rPr lang="ko-KR" altLang="en-US" b="1" i="1" dirty="0"/>
              <a:t> </a:t>
            </a:r>
            <a:r>
              <a:rPr lang="en-US" altLang="ko-KR" b="1" i="1" dirty="0"/>
              <a:t>dimension. (In our paper reduced to 2)</a:t>
            </a:r>
            <a:endParaRPr lang="ko-KR" altLang="en-US" b="1" i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87BF5B-6A4F-4F29-9967-3EF8D1E6A034}"/>
              </a:ext>
            </a:extLst>
          </p:cNvPr>
          <p:cNvGrpSpPr/>
          <p:nvPr/>
        </p:nvGrpSpPr>
        <p:grpSpPr>
          <a:xfrm>
            <a:off x="1081642" y="2949550"/>
            <a:ext cx="6980716" cy="2171111"/>
            <a:chOff x="1602198" y="3214865"/>
            <a:chExt cx="6154870" cy="190956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DDBF96A-5504-41C4-B460-B8C4E479B936}"/>
                </a:ext>
              </a:extLst>
            </p:cNvPr>
            <p:cNvSpPr/>
            <p:nvPr/>
          </p:nvSpPr>
          <p:spPr>
            <a:xfrm>
              <a:off x="3963652" y="3214865"/>
              <a:ext cx="1382486" cy="19095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t-SNE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A953E53-DC5C-46F2-9C1E-AEBB95E13D18}"/>
                </a:ext>
              </a:extLst>
            </p:cNvPr>
            <p:cNvCxnSpPr>
              <a:cxnSpLocks/>
            </p:cNvCxnSpPr>
            <p:nvPr/>
          </p:nvCxnSpPr>
          <p:spPr>
            <a:xfrm>
              <a:off x="3258929" y="4169647"/>
              <a:ext cx="53340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0C735D7-CCBE-4DFE-9A3C-5D7D3306DBF7}"/>
                </a:ext>
              </a:extLst>
            </p:cNvPr>
            <p:cNvCxnSpPr>
              <a:cxnSpLocks/>
            </p:cNvCxnSpPr>
            <p:nvPr/>
          </p:nvCxnSpPr>
          <p:spPr>
            <a:xfrm>
              <a:off x="5593660" y="4169647"/>
              <a:ext cx="53340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8C0A091C-8174-4F91-A947-80C30FD7CE31}"/>
                    </a:ext>
                  </a:extLst>
                </p:cNvPr>
                <p:cNvSpPr/>
                <p:nvPr/>
              </p:nvSpPr>
              <p:spPr>
                <a:xfrm>
                  <a:off x="6374582" y="4012947"/>
                  <a:ext cx="1382486" cy="31340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8C0A091C-8174-4F91-A947-80C30FD7CE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4582" y="4012947"/>
                  <a:ext cx="1382486" cy="3134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597B3BA-A686-425A-AA43-797AA7CA708C}"/>
                </a:ext>
              </a:extLst>
            </p:cNvPr>
            <p:cNvSpPr/>
            <p:nvPr/>
          </p:nvSpPr>
          <p:spPr>
            <a:xfrm>
              <a:off x="1602198" y="4012947"/>
              <a:ext cx="1382486" cy="313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Flatten data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64CE4F-ECFC-4A51-823C-D34DEECE0C5D}"/>
              </a:ext>
            </a:extLst>
          </p:cNvPr>
          <p:cNvSpPr txBox="1"/>
          <p:nvPr/>
        </p:nvSpPr>
        <p:spPr>
          <a:xfrm>
            <a:off x="786655" y="2960172"/>
            <a:ext cx="2418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/>
              <a:t>High dimensional data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05863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Method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132B02-0732-4205-9199-B532AC175F12}"/>
              </a:ext>
            </a:extLst>
          </p:cNvPr>
          <p:cNvSpPr txBox="1"/>
          <p:nvPr/>
        </p:nvSpPr>
        <p:spPr>
          <a:xfrm>
            <a:off x="277595" y="760863"/>
            <a:ext cx="8588812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Four-step method</a:t>
            </a:r>
          </a:p>
          <a:p>
            <a:endParaRPr lang="en-US" altLang="ko-KR" sz="5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Data pre-processing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Dimension reduction with t-SNE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Generating a NN that learns reduced dimensions via t-SNE</a:t>
            </a:r>
            <a:endParaRPr lang="en-US" altLang="ko-KR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In a reduced space, find the distance between the center of workout and the user’s sample data</a:t>
            </a:r>
            <a:endParaRPr lang="en-US" altLang="ko-KR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B6A764-F459-4D9A-A5A6-0BCA4E5A7703}"/>
              </a:ext>
            </a:extLst>
          </p:cNvPr>
          <p:cNvSpPr txBox="1"/>
          <p:nvPr/>
        </p:nvSpPr>
        <p:spPr>
          <a:xfrm>
            <a:off x="2583229" y="5751217"/>
            <a:ext cx="3921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1" dirty="0"/>
              <a:t>A. To apply the new samples</a:t>
            </a:r>
            <a:endParaRPr lang="ko-KR" altLang="en-US" sz="2000" b="1" i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36B3EAC-4651-40FC-9EFC-4B5C2AB76BA5}"/>
              </a:ext>
            </a:extLst>
          </p:cNvPr>
          <p:cNvGrpSpPr/>
          <p:nvPr/>
        </p:nvGrpSpPr>
        <p:grpSpPr>
          <a:xfrm>
            <a:off x="1081642" y="2696096"/>
            <a:ext cx="6980716" cy="2171111"/>
            <a:chOff x="1602198" y="3214865"/>
            <a:chExt cx="6154870" cy="19095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0F799E-9048-49BC-989B-A61A65DE55B9}"/>
                </a:ext>
              </a:extLst>
            </p:cNvPr>
            <p:cNvSpPr/>
            <p:nvPr/>
          </p:nvSpPr>
          <p:spPr>
            <a:xfrm>
              <a:off x="3963652" y="3214865"/>
              <a:ext cx="1382486" cy="19095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Neural</a:t>
              </a:r>
            </a:p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Network</a:t>
              </a:r>
            </a:p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(NN)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6494F8A-C0DB-464B-80EB-3C2ED4F8ED28}"/>
                </a:ext>
              </a:extLst>
            </p:cNvPr>
            <p:cNvCxnSpPr>
              <a:cxnSpLocks/>
            </p:cNvCxnSpPr>
            <p:nvPr/>
          </p:nvCxnSpPr>
          <p:spPr>
            <a:xfrm>
              <a:off x="3258929" y="4169647"/>
              <a:ext cx="53340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BF26DD5-75CB-44F6-BAC8-9835506FC3EE}"/>
                </a:ext>
              </a:extLst>
            </p:cNvPr>
            <p:cNvCxnSpPr>
              <a:cxnSpLocks/>
            </p:cNvCxnSpPr>
            <p:nvPr/>
          </p:nvCxnSpPr>
          <p:spPr>
            <a:xfrm>
              <a:off x="5593660" y="4169647"/>
              <a:ext cx="533400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DCB8B0C3-10B9-424B-80AB-B1B4AA770F82}"/>
                    </a:ext>
                  </a:extLst>
                </p:cNvPr>
                <p:cNvSpPr/>
                <p:nvPr/>
              </p:nvSpPr>
              <p:spPr>
                <a:xfrm>
                  <a:off x="6374582" y="4012947"/>
                  <a:ext cx="1382486" cy="31340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×2</m:t>
                            </m:r>
                          </m:sup>
                        </m:sSup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DCB8B0C3-10B9-424B-80AB-B1B4AA770F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4582" y="4012947"/>
                  <a:ext cx="1382486" cy="3134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9C731C-336A-42E5-BD26-C253EE79501C}"/>
                </a:ext>
              </a:extLst>
            </p:cNvPr>
            <p:cNvSpPr/>
            <p:nvPr/>
          </p:nvSpPr>
          <p:spPr>
            <a:xfrm>
              <a:off x="1602198" y="4012947"/>
              <a:ext cx="1382486" cy="3134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Flatten data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7F1B28-599E-4252-85E0-2DCFA1E77D73}"/>
              </a:ext>
            </a:extLst>
          </p:cNvPr>
          <p:cNvSpPr txBox="1"/>
          <p:nvPr/>
        </p:nvSpPr>
        <p:spPr>
          <a:xfrm>
            <a:off x="2847924" y="5229394"/>
            <a:ext cx="3392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1" dirty="0"/>
              <a:t>Q. Why</a:t>
            </a:r>
            <a:r>
              <a:rPr lang="ko-KR" altLang="en-US" sz="2400" b="1" i="1" dirty="0"/>
              <a:t> </a:t>
            </a:r>
            <a:r>
              <a:rPr lang="en-US" altLang="ko-KR" sz="2400" b="1" i="1" dirty="0"/>
              <a:t>NN??</a:t>
            </a:r>
          </a:p>
        </p:txBody>
      </p:sp>
    </p:spTree>
    <p:extLst>
      <p:ext uri="{BB962C8B-B14F-4D97-AF65-F5344CB8AC3E}">
        <p14:creationId xmlns:p14="http://schemas.microsoft.com/office/powerpoint/2010/main" val="743961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Method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373807-39BD-46FF-85EF-873DFA562544}"/>
              </a:ext>
            </a:extLst>
          </p:cNvPr>
          <p:cNvGrpSpPr/>
          <p:nvPr/>
        </p:nvGrpSpPr>
        <p:grpSpPr>
          <a:xfrm>
            <a:off x="5338618" y="3408396"/>
            <a:ext cx="3805382" cy="1304563"/>
            <a:chOff x="4391379" y="3255855"/>
            <a:chExt cx="4631995" cy="13045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3B754A-DFC1-44AB-B768-4101A6F85DF9}"/>
                </a:ext>
              </a:extLst>
            </p:cNvPr>
            <p:cNvSpPr txBox="1"/>
            <p:nvPr/>
          </p:nvSpPr>
          <p:spPr>
            <a:xfrm>
              <a:off x="4482220" y="3255855"/>
              <a:ext cx="45270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The t-SNE result </a:t>
              </a:r>
            </a:p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depends on </a:t>
              </a:r>
              <a:r>
                <a:rPr lang="en-US" altLang="ko-KR" b="1" dirty="0"/>
                <a:t>the input</a:t>
              </a:r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C91549E-475C-49C0-946C-93419F733EBE}"/>
                </a:ext>
              </a:extLst>
            </p:cNvPr>
            <p:cNvSpPr txBox="1"/>
            <p:nvPr/>
          </p:nvSpPr>
          <p:spPr>
            <a:xfrm>
              <a:off x="4391379" y="3914087"/>
              <a:ext cx="46319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&gt;&gt; Use the NN when </a:t>
              </a:r>
            </a:p>
            <a:p>
              <a:pPr algn="ctr"/>
              <a:r>
                <a:rPr lang="en-US" altLang="ko-KR" b="1" dirty="0"/>
                <a:t>classification is possible linearly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10CEFE0-59F2-493B-BB09-F4BD3FA9D6E2}"/>
              </a:ext>
            </a:extLst>
          </p:cNvPr>
          <p:cNvSpPr txBox="1"/>
          <p:nvPr/>
        </p:nvSpPr>
        <p:spPr>
          <a:xfrm>
            <a:off x="697598" y="6004350"/>
            <a:ext cx="43779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t-SNE result of the number of others size</a:t>
            </a:r>
            <a:endParaRPr lang="ko-KR" altLang="en-US" sz="16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9BC018-1E1D-4236-822F-69029473CC82}"/>
              </a:ext>
            </a:extLst>
          </p:cNvPr>
          <p:cNvGrpSpPr/>
          <p:nvPr/>
        </p:nvGrpSpPr>
        <p:grpSpPr>
          <a:xfrm>
            <a:off x="256772" y="1773054"/>
            <a:ext cx="5130336" cy="4100006"/>
            <a:chOff x="518117" y="2707776"/>
            <a:chExt cx="4377988" cy="316528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DEBF839-69A4-412F-BDE9-3588B4B18FD6}"/>
                </a:ext>
              </a:extLst>
            </p:cNvPr>
            <p:cNvGrpSpPr/>
            <p:nvPr/>
          </p:nvGrpSpPr>
          <p:grpSpPr>
            <a:xfrm>
              <a:off x="518117" y="2707776"/>
              <a:ext cx="4377988" cy="3165283"/>
              <a:chOff x="248155" y="2727749"/>
              <a:chExt cx="4183107" cy="35500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CBCB85F-45BB-4B67-AA88-A288A25BA33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/>
              <a:srcRect l="9035" t="1790" r="1371" b="7549"/>
              <a:stretch/>
            </p:blipFill>
            <p:spPr>
              <a:xfrm>
                <a:off x="2383006" y="2727749"/>
                <a:ext cx="2048256" cy="17373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EC72407-2759-49F2-ADF2-CDAFD11D5AA0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155" y="4540389"/>
                <a:ext cx="2048256" cy="17373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4C38BEF-1C0A-4ABA-8742-DBD26072225A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155" y="2727749"/>
                <a:ext cx="2048256" cy="17373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BD7831A-D977-4E52-9745-11503F91E009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006" y="4540389"/>
                <a:ext cx="2048256" cy="17373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362EF02-8D30-4806-993C-D639188830C0}"/>
                </a:ext>
              </a:extLst>
            </p:cNvPr>
            <p:cNvSpPr/>
            <p:nvPr/>
          </p:nvSpPr>
          <p:spPr>
            <a:xfrm>
              <a:off x="2351590" y="3927646"/>
              <a:ext cx="272930" cy="2729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1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1119336-AE8B-47C5-AE51-00129E402162}"/>
                </a:ext>
              </a:extLst>
            </p:cNvPr>
            <p:cNvSpPr/>
            <p:nvPr/>
          </p:nvSpPr>
          <p:spPr>
            <a:xfrm>
              <a:off x="2766994" y="3927646"/>
              <a:ext cx="272930" cy="2729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2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DA86D83-69D6-4A52-AA0A-A7B00638988F}"/>
                </a:ext>
              </a:extLst>
            </p:cNvPr>
            <p:cNvSpPr/>
            <p:nvPr/>
          </p:nvSpPr>
          <p:spPr>
            <a:xfrm>
              <a:off x="2351590" y="4366941"/>
              <a:ext cx="272930" cy="2729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3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9305537-48B9-4E09-A09D-6ED69D661688}"/>
                </a:ext>
              </a:extLst>
            </p:cNvPr>
            <p:cNvSpPr/>
            <p:nvPr/>
          </p:nvSpPr>
          <p:spPr>
            <a:xfrm>
              <a:off x="2766994" y="4361070"/>
              <a:ext cx="272930" cy="2729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4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액자 19">
            <a:extLst>
              <a:ext uri="{FF2B5EF4-FFF2-40B4-BE49-F238E27FC236}">
                <a16:creationId xmlns:a16="http://schemas.microsoft.com/office/drawing/2014/main" id="{35153CEE-F54D-4558-B3B6-F4EEA7B49B8D}"/>
              </a:ext>
            </a:extLst>
          </p:cNvPr>
          <p:cNvSpPr/>
          <p:nvPr/>
        </p:nvSpPr>
        <p:spPr>
          <a:xfrm>
            <a:off x="230693" y="1700232"/>
            <a:ext cx="2594734" cy="2152469"/>
          </a:xfrm>
          <a:prstGeom prst="frame">
            <a:avLst>
              <a:gd name="adj1" fmla="val 37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0E2C12-6584-4717-B58A-DDC2D04CFF90}"/>
              </a:ext>
            </a:extLst>
          </p:cNvPr>
          <p:cNvSpPr txBox="1"/>
          <p:nvPr/>
        </p:nvSpPr>
        <p:spPr>
          <a:xfrm>
            <a:off x="277595" y="760863"/>
            <a:ext cx="858881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Four-step method</a:t>
            </a:r>
          </a:p>
          <a:p>
            <a:endParaRPr lang="en-US" altLang="ko-KR" sz="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lvl="1"/>
            <a:endParaRPr lang="en-US" altLang="ko-KR" sz="300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ko-KR" b="1" dirty="0">
                <a:solidFill>
                  <a:srgbClr val="FF0000"/>
                </a:solidFill>
                <a:latin typeface="+mn-ea"/>
              </a:rPr>
              <a:t>3.    Generating a NN that learns reduced dimensions via t-SNE</a:t>
            </a:r>
          </a:p>
        </p:txBody>
      </p:sp>
    </p:spTree>
    <p:extLst>
      <p:ext uri="{BB962C8B-B14F-4D97-AF65-F5344CB8AC3E}">
        <p14:creationId xmlns:p14="http://schemas.microsoft.com/office/powerpoint/2010/main" val="128649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Method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132B02-0732-4205-9199-B532AC175F12}"/>
              </a:ext>
            </a:extLst>
          </p:cNvPr>
          <p:cNvSpPr txBox="1"/>
          <p:nvPr/>
        </p:nvSpPr>
        <p:spPr>
          <a:xfrm>
            <a:off x="277595" y="760863"/>
            <a:ext cx="8588812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Four-step method</a:t>
            </a:r>
          </a:p>
          <a:p>
            <a:endParaRPr lang="en-US" altLang="ko-KR" sz="5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Data pre-processing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Dimension reduction with t-SNE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>
                <a:latin typeface="+mn-ea"/>
              </a:rPr>
              <a:t>Generating a NN that learns reduced dimensions via t-SNE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In a reduced space, find the distance between the center of workout and the user’s sample data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4430EB-2612-494D-9782-ED1E51BE947E}"/>
              </a:ext>
            </a:extLst>
          </p:cNvPr>
          <p:cNvGrpSpPr/>
          <p:nvPr/>
        </p:nvGrpSpPr>
        <p:grpSpPr>
          <a:xfrm>
            <a:off x="589959" y="2615976"/>
            <a:ext cx="7979355" cy="3148123"/>
            <a:chOff x="391391" y="1812381"/>
            <a:chExt cx="8675575" cy="342280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DC65948-D11B-4EC5-B5F2-F270160378F0}"/>
                </a:ext>
              </a:extLst>
            </p:cNvPr>
            <p:cNvGrpSpPr/>
            <p:nvPr/>
          </p:nvGrpSpPr>
          <p:grpSpPr>
            <a:xfrm>
              <a:off x="391391" y="2150189"/>
              <a:ext cx="3819479" cy="2989157"/>
              <a:chOff x="676319" y="3029183"/>
              <a:chExt cx="4042629" cy="316379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BE09DAE-9C9F-44FA-8A27-C00217C1960B}"/>
                  </a:ext>
                </a:extLst>
              </p:cNvPr>
              <p:cNvGrpSpPr/>
              <p:nvPr/>
            </p:nvGrpSpPr>
            <p:grpSpPr>
              <a:xfrm>
                <a:off x="676319" y="3029183"/>
                <a:ext cx="4042629" cy="3163796"/>
                <a:chOff x="3725184" y="1810065"/>
                <a:chExt cx="5213422" cy="3822249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67DE8BD-DCFA-4B67-B195-5B93E88C1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25184" y="1810065"/>
                  <a:ext cx="5213422" cy="3822249"/>
                </a:xfrm>
                <a:prstGeom prst="rect">
                  <a:avLst/>
                </a:prstGeom>
              </p:spPr>
            </p:pic>
            <p:sp>
              <p:nvSpPr>
                <p:cNvPr id="18" name="TextBox 27">
                  <a:extLst>
                    <a:ext uri="{FF2B5EF4-FFF2-40B4-BE49-F238E27FC236}">
                      <a16:creationId xmlns:a16="http://schemas.microsoft.com/office/drawing/2014/main" id="{588E829E-2E98-4DFF-929E-5C20B772B86A}"/>
                    </a:ext>
                  </a:extLst>
                </p:cNvPr>
                <p:cNvSpPr txBox="1"/>
                <p:nvPr/>
              </p:nvSpPr>
              <p:spPr>
                <a:xfrm>
                  <a:off x="6816432" y="1964992"/>
                  <a:ext cx="1854929" cy="146553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ctr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ko-KR" sz="1050" dirty="0">
                      <a:solidFill>
                        <a:srgbClr val="00D9F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▲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 : Dumbbell</a:t>
                  </a:r>
                  <a:r>
                    <a:rPr lang="en-US" altLang="ko-KR" sz="1050" baseline="0" dirty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 curl</a:t>
                  </a:r>
                  <a:endParaRPr lang="en-US" altLang="ko-KR" sz="105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endParaRPr>
                </a:p>
                <a:p>
                  <a:r>
                    <a:rPr lang="ko-KR" altLang="en-US" sz="1050" dirty="0">
                      <a:solidFill>
                        <a:srgbClr val="CC00FF"/>
                      </a:solidFill>
                    </a:rPr>
                    <a:t>●</a:t>
                  </a:r>
                  <a:r>
                    <a:rPr lang="ko-KR" altLang="en-US" sz="1050" dirty="0"/>
                    <a:t> </a:t>
                  </a:r>
                  <a:r>
                    <a:rPr lang="en-US" altLang="ko-KR" sz="1050" dirty="0"/>
                    <a:t>: Hammer</a:t>
                  </a:r>
                  <a:r>
                    <a:rPr lang="en-US" altLang="ko-KR" sz="1050" baseline="0" dirty="0"/>
                    <a:t> curl</a:t>
                  </a:r>
                  <a:endParaRPr lang="en-US" altLang="ko-KR" sz="1050" dirty="0"/>
                </a:p>
                <a:p>
                  <a:r>
                    <a:rPr lang="ko-KR" altLang="en-US" sz="1050" dirty="0">
                      <a:solidFill>
                        <a:srgbClr val="333333"/>
                      </a:solidFill>
                    </a:rPr>
                    <a:t>■</a:t>
                  </a:r>
                  <a:r>
                    <a:rPr lang="ko-KR" altLang="en-US" sz="1050" dirty="0"/>
                    <a:t> </a:t>
                  </a:r>
                  <a:r>
                    <a:rPr lang="en-US" altLang="ko-KR" sz="1050" dirty="0"/>
                    <a:t>: Reverse curl</a:t>
                  </a:r>
                </a:p>
                <a:p>
                  <a:r>
                    <a:rPr lang="ko-KR" altLang="ko-KR" sz="1050" dirty="0">
                      <a:solidFill>
                        <a:srgbClr val="CCCC00"/>
                      </a:solidFill>
                      <a:effectLst/>
                      <a:latin typeface="+mn-lt"/>
                      <a:ea typeface="+mn-ea"/>
                      <a:cs typeface="+mn-cs"/>
                    </a:rPr>
                    <a:t>◆</a:t>
                  </a:r>
                  <a:r>
                    <a:rPr lang="en-US" altLang="ko-KR" sz="1050" dirty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 : Triceps</a:t>
                  </a:r>
                  <a:r>
                    <a:rPr lang="en-US" altLang="ko-KR" sz="1050" baseline="0" dirty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 kickback</a:t>
                  </a:r>
                </a:p>
                <a:p>
                  <a:r>
                    <a:rPr lang="ko-KR" altLang="en-US" sz="1050" b="1" dirty="0">
                      <a:ln w="12700">
                        <a:solidFill>
                          <a:srgbClr val="7030A0"/>
                        </a:solidFill>
                      </a:ln>
                      <a:solidFill>
                        <a:srgbClr val="9966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★</a:t>
                  </a:r>
                  <a:r>
                    <a:rPr lang="ko-KR" altLang="en-US" sz="1050" dirty="0"/>
                    <a:t> </a:t>
                  </a:r>
                  <a:r>
                    <a:rPr lang="en-US" altLang="ko-KR" sz="1050" dirty="0"/>
                    <a:t>: User</a:t>
                  </a:r>
                  <a:endParaRPr lang="ko-KR" altLang="en-US" sz="1050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30D4116-1561-4773-B52E-C4BB76243A07}"/>
                    </a:ext>
                  </a:extLst>
                </p:cNvPr>
                <p:cNvSpPr/>
                <p:nvPr/>
              </p:nvSpPr>
              <p:spPr>
                <a:xfrm>
                  <a:off x="6816432" y="2123343"/>
                  <a:ext cx="1820827" cy="1197566"/>
                </a:xfrm>
                <a:prstGeom prst="rect">
                  <a:avLst/>
                </a:prstGeom>
                <a:noFill/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30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810129-2214-45C3-B620-675A39036E7D}"/>
                  </a:ext>
                </a:extLst>
              </p:cNvPr>
              <p:cNvSpPr txBox="1"/>
              <p:nvPr/>
            </p:nvSpPr>
            <p:spPr>
              <a:xfrm>
                <a:off x="1729261" y="4224315"/>
                <a:ext cx="135994" cy="655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 dirty="0">
                    <a:ln w="12700">
                      <a:solidFill>
                        <a:srgbClr val="7030A0"/>
                      </a:solidFill>
                    </a:ln>
                    <a:solidFill>
                      <a:srgbClr val="9966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★</a:t>
                </a:r>
              </a:p>
              <a:p>
                <a:pPr algn="ctr"/>
                <a:endParaRPr lang="ko-KR" altLang="en-US" sz="1400" b="1" dirty="0">
                  <a:ln w="12700">
                    <a:solidFill>
                      <a:srgbClr val="FF0000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" name="원형: 비어 있음 19">
                <a:extLst>
                  <a:ext uri="{FF2B5EF4-FFF2-40B4-BE49-F238E27FC236}">
                    <a16:creationId xmlns:a16="http://schemas.microsoft.com/office/drawing/2014/main" id="{DEAC854E-35D2-4DE8-84A7-FB79D4824D6F}"/>
                  </a:ext>
                </a:extLst>
              </p:cNvPr>
              <p:cNvSpPr/>
              <p:nvPr/>
            </p:nvSpPr>
            <p:spPr>
              <a:xfrm>
                <a:off x="1572206" y="4177405"/>
                <a:ext cx="457055" cy="484591"/>
              </a:xfrm>
              <a:prstGeom prst="donut">
                <a:avLst>
                  <a:gd name="adj" fmla="val 14045"/>
                </a:avLst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  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10F6959-359B-4762-A26E-B856AE880F79}"/>
                </a:ext>
              </a:extLst>
            </p:cNvPr>
            <p:cNvGrpSpPr/>
            <p:nvPr/>
          </p:nvGrpSpPr>
          <p:grpSpPr>
            <a:xfrm>
              <a:off x="4787424" y="1812381"/>
              <a:ext cx="4279542" cy="3422805"/>
              <a:chOff x="1" y="0"/>
              <a:chExt cx="5487740" cy="4389129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C4DDB2E-C86E-4221-A080-3544142F39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27"/>
              <a:stretch/>
            </p:blipFill>
            <p:spPr>
              <a:xfrm>
                <a:off x="1" y="0"/>
                <a:ext cx="5487740" cy="4389129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5FC2BA0-6BE9-4A8F-A98E-DFB36171D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3138" y="3045933"/>
                <a:ext cx="2054936" cy="1246745"/>
              </a:xfrm>
              <a:prstGeom prst="rect">
                <a:avLst/>
              </a:prstGeom>
            </p:spPr>
          </p:pic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A965B8D-C1F0-408C-9DF6-E046732FAE0E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5860042" y="3105663"/>
              <a:ext cx="1" cy="337257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B2C5145-A9DF-4135-A364-35BF58947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8029" y="3069922"/>
              <a:ext cx="43543" cy="402772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50C4A80-27CE-497C-BAD6-069465040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43" y="2961065"/>
              <a:ext cx="446315" cy="489857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6E96439-53FF-46F8-8D03-2F196E8835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6257" y="3472694"/>
              <a:ext cx="1915887" cy="114300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ACF53-3206-452F-AEE4-62F084E7F7AC}"/>
                </a:ext>
              </a:extLst>
            </p:cNvPr>
            <p:cNvSpPr txBox="1"/>
            <p:nvPr/>
          </p:nvSpPr>
          <p:spPr>
            <a:xfrm>
              <a:off x="5860043" y="3260663"/>
              <a:ext cx="181531" cy="3645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ln w="12700">
                    <a:solidFill>
                      <a:srgbClr val="7030A0"/>
                    </a:solidFill>
                  </a:ln>
                  <a:solidFill>
                    <a:srgbClr val="9966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★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D7E859E-6845-422A-945C-7D466E4E3D8F}"/>
              </a:ext>
            </a:extLst>
          </p:cNvPr>
          <p:cNvSpPr txBox="1"/>
          <p:nvPr/>
        </p:nvSpPr>
        <p:spPr>
          <a:xfrm>
            <a:off x="277595" y="5764099"/>
            <a:ext cx="8588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FF0000"/>
                </a:solidFill>
              </a:rPr>
              <a:t>Find the distance </a:t>
            </a:r>
            <a:r>
              <a:rPr lang="en-US" altLang="ko-KR" b="1" i="1" dirty="0"/>
              <a:t>between the new sample and center of label distribution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403631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Experiment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FB3903-A1F5-439D-9893-66E11E97FBCD}"/>
              </a:ext>
            </a:extLst>
          </p:cNvPr>
          <p:cNvGrpSpPr/>
          <p:nvPr/>
        </p:nvGrpSpPr>
        <p:grpSpPr>
          <a:xfrm>
            <a:off x="4691751" y="1562167"/>
            <a:ext cx="4065922" cy="1068355"/>
            <a:chOff x="386327" y="5141079"/>
            <a:chExt cx="4065922" cy="106835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AFB252E-A76D-4C4F-B051-419BA35D8503}"/>
                </a:ext>
              </a:extLst>
            </p:cNvPr>
            <p:cNvGrpSpPr/>
            <p:nvPr/>
          </p:nvGrpSpPr>
          <p:grpSpPr>
            <a:xfrm>
              <a:off x="1956232" y="5141079"/>
              <a:ext cx="2496017" cy="1068355"/>
              <a:chOff x="2353578" y="5167889"/>
              <a:chExt cx="2496017" cy="106835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20CD58-0023-40D1-8EF3-7492A851C184}"/>
                  </a:ext>
                </a:extLst>
              </p:cNvPr>
              <p:cNvSpPr txBox="1"/>
              <p:nvPr/>
            </p:nvSpPr>
            <p:spPr>
              <a:xfrm>
                <a:off x="2353578" y="5167889"/>
                <a:ext cx="24960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en-US" altLang="ko-KR" sz="1600" b="1" dirty="0">
                    <a:latin typeface="+mj-lt"/>
                  </a:rPr>
                  <a:t>Dumbbell-Curl (DC, </a:t>
                </a:r>
                <a:r>
                  <a:rPr lang="ko-KR" altLang="en-US" sz="1600" b="1" dirty="0">
                    <a:solidFill>
                      <a:srgbClr val="00B0F0"/>
                    </a:solidFill>
                    <a:latin typeface="+mj-lt"/>
                  </a:rPr>
                  <a:t>▲</a:t>
                </a:r>
                <a:r>
                  <a:rPr lang="en-US" altLang="ko-KR" sz="1600" b="1" dirty="0">
                    <a:latin typeface="+mj-lt"/>
                  </a:rPr>
                  <a:t>)</a:t>
                </a:r>
                <a:endParaRPr lang="ko-KR" altLang="en-US" sz="1600" dirty="0">
                  <a:latin typeface="+mj-lt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34149C-D4D0-41D6-81D5-296DE2077C96}"/>
                  </a:ext>
                </a:extLst>
              </p:cNvPr>
              <p:cNvSpPr txBox="1"/>
              <p:nvPr/>
            </p:nvSpPr>
            <p:spPr>
              <a:xfrm>
                <a:off x="2353578" y="5513548"/>
                <a:ext cx="24960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en-US" altLang="ko-KR" sz="1600" b="1" dirty="0">
                    <a:latin typeface="+mj-lt"/>
                  </a:rPr>
                  <a:t>Hammer-Curl (HC, </a:t>
                </a:r>
                <a:r>
                  <a:rPr lang="ko-KR" altLang="en-US" sz="1600" b="1" dirty="0">
                    <a:solidFill>
                      <a:srgbClr val="9966FF"/>
                    </a:solidFill>
                    <a:latin typeface="+mj-lt"/>
                  </a:rPr>
                  <a:t>●</a:t>
                </a:r>
                <a:r>
                  <a:rPr lang="en-US" altLang="ko-KR" sz="1600" b="1" dirty="0">
                    <a:latin typeface="+mj-lt"/>
                  </a:rPr>
                  <a:t>)</a:t>
                </a:r>
                <a:endParaRPr lang="ko-KR" altLang="en-US" sz="1600" dirty="0">
                  <a:latin typeface="+mj-l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250AA4F-F6DA-43EC-A1E1-E6B4BB4C423A}"/>
                  </a:ext>
                </a:extLst>
              </p:cNvPr>
              <p:cNvSpPr txBox="1"/>
              <p:nvPr/>
            </p:nvSpPr>
            <p:spPr>
              <a:xfrm>
                <a:off x="2353578" y="5897690"/>
                <a:ext cx="24960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en-US" altLang="ko-KR" sz="1600" b="1" dirty="0">
                    <a:latin typeface="+mj-lt"/>
                  </a:rPr>
                  <a:t>Reverse-Curl (RC, </a:t>
                </a:r>
                <a:r>
                  <a:rPr lang="ko-KR" altLang="en-US" sz="1600" b="1" dirty="0">
                    <a:latin typeface="+mj-lt"/>
                  </a:rPr>
                  <a:t>■</a:t>
                </a:r>
                <a:r>
                  <a:rPr lang="en-US" altLang="ko-KR" sz="1600" b="1" dirty="0">
                    <a:latin typeface="+mj-lt"/>
                  </a:rPr>
                  <a:t>) </a:t>
                </a:r>
                <a:endParaRPr lang="ko-KR" altLang="en-US" sz="1600" dirty="0">
                  <a:latin typeface="+mj-lt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7D3C04-BCE9-4940-938A-DF71A7C83D63}"/>
                </a:ext>
              </a:extLst>
            </p:cNvPr>
            <p:cNvSpPr txBox="1"/>
            <p:nvPr/>
          </p:nvSpPr>
          <p:spPr>
            <a:xfrm>
              <a:off x="386327" y="5324985"/>
              <a:ext cx="13631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2060"/>
                  </a:solidFill>
                  <a:latin typeface="+mj-lt"/>
                </a:rPr>
                <a:t>Biceps brachii</a:t>
              </a:r>
            </a:p>
            <a:p>
              <a:pPr algn="ctr"/>
              <a:r>
                <a:rPr lang="en-US" altLang="ko-KR" sz="1600" dirty="0">
                  <a:solidFill>
                    <a:srgbClr val="002060"/>
                  </a:solidFill>
                  <a:latin typeface="+mj-lt"/>
                </a:rPr>
                <a:t>workouts</a:t>
              </a:r>
              <a:endParaRPr lang="ko-KR" altLang="en-US" sz="16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40" name="왼쪽 대괄호 39">
              <a:extLst>
                <a:ext uri="{FF2B5EF4-FFF2-40B4-BE49-F238E27FC236}">
                  <a16:creationId xmlns:a16="http://schemas.microsoft.com/office/drawing/2014/main" id="{7DF719C3-94A9-4068-A5A1-B92962720ECE}"/>
                </a:ext>
              </a:extLst>
            </p:cNvPr>
            <p:cNvSpPr/>
            <p:nvPr/>
          </p:nvSpPr>
          <p:spPr>
            <a:xfrm>
              <a:off x="1744252" y="5286545"/>
              <a:ext cx="125742" cy="809397"/>
            </a:xfrm>
            <a:prstGeom prst="leftBracket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39BBE5-B61A-4672-B895-46859DC9673C}"/>
              </a:ext>
            </a:extLst>
          </p:cNvPr>
          <p:cNvGrpSpPr/>
          <p:nvPr/>
        </p:nvGrpSpPr>
        <p:grpSpPr>
          <a:xfrm>
            <a:off x="4699922" y="2931270"/>
            <a:ext cx="4092839" cy="809397"/>
            <a:chOff x="4863125" y="5279440"/>
            <a:chExt cx="4092839" cy="8093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468D5E-B895-4EB0-B1B8-27F6A73C3EF6}"/>
                </a:ext>
              </a:extLst>
            </p:cNvPr>
            <p:cNvSpPr txBox="1"/>
            <p:nvPr/>
          </p:nvSpPr>
          <p:spPr>
            <a:xfrm>
              <a:off x="6459947" y="5479633"/>
              <a:ext cx="24960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sz="1600" b="1" dirty="0">
                  <a:latin typeface="+mj-lt"/>
                </a:rPr>
                <a:t>Triceps-Kickback(TK, </a:t>
              </a:r>
              <a:r>
                <a:rPr lang="ko-KR" altLang="en-US" sz="1600" b="1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+mj-lt"/>
                </a:rPr>
                <a:t>◆</a:t>
              </a:r>
              <a:r>
                <a:rPr lang="en-US" altLang="ko-KR" sz="1600" b="1" dirty="0">
                  <a:latin typeface="+mj-lt"/>
                </a:rPr>
                <a:t>)</a:t>
              </a:r>
              <a:endParaRPr lang="ko-KR" altLang="en-US" sz="1600" b="1" dirty="0">
                <a:latin typeface="+mj-l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FE3012-D2DD-461E-8391-4821A447B298}"/>
                </a:ext>
              </a:extLst>
            </p:cNvPr>
            <p:cNvSpPr txBox="1"/>
            <p:nvPr/>
          </p:nvSpPr>
          <p:spPr>
            <a:xfrm>
              <a:off x="4863125" y="5317880"/>
              <a:ext cx="13721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2060"/>
                  </a:solidFill>
                  <a:latin typeface="+mj-lt"/>
                </a:rPr>
                <a:t>Triceps brachii</a:t>
              </a:r>
            </a:p>
            <a:p>
              <a:pPr algn="ctr"/>
              <a:r>
                <a:rPr lang="en-US" altLang="ko-KR" sz="1600" dirty="0">
                  <a:solidFill>
                    <a:srgbClr val="002060"/>
                  </a:solidFill>
                  <a:latin typeface="+mj-lt"/>
                </a:rPr>
                <a:t>workouts</a:t>
              </a:r>
              <a:endParaRPr lang="ko-KR" altLang="en-US" sz="16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45" name="왼쪽 대괄호 44">
              <a:extLst>
                <a:ext uri="{FF2B5EF4-FFF2-40B4-BE49-F238E27FC236}">
                  <a16:creationId xmlns:a16="http://schemas.microsoft.com/office/drawing/2014/main" id="{2EDB8152-EE59-4EEC-9AA9-41D6EF9C293B}"/>
                </a:ext>
              </a:extLst>
            </p:cNvPr>
            <p:cNvSpPr/>
            <p:nvPr/>
          </p:nvSpPr>
          <p:spPr>
            <a:xfrm>
              <a:off x="6269406" y="5279440"/>
              <a:ext cx="125742" cy="809397"/>
            </a:xfrm>
            <a:prstGeom prst="leftBracket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8D44343-8305-4013-A193-9B72FEC5CAE3}"/>
              </a:ext>
            </a:extLst>
          </p:cNvPr>
          <p:cNvSpPr txBox="1"/>
          <p:nvPr/>
        </p:nvSpPr>
        <p:spPr>
          <a:xfrm>
            <a:off x="272538" y="963166"/>
            <a:ext cx="8588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Data measurement</a:t>
            </a:r>
          </a:p>
        </p:txBody>
      </p:sp>
      <p:pic>
        <p:nvPicPr>
          <p:cNvPr id="52" name="그림 51" descr="사람이(가) 표시된 사진&#10;&#10;자동 생성된 설명">
            <a:extLst>
              <a:ext uri="{FF2B5EF4-FFF2-40B4-BE49-F238E27FC236}">
                <a16:creationId xmlns:a16="http://schemas.microsoft.com/office/drawing/2014/main" id="{049C529F-C97F-4191-9A2B-5DF11C60F3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7" r="10166"/>
          <a:stretch/>
        </p:blipFill>
        <p:spPr>
          <a:xfrm rot="5400000">
            <a:off x="-20779" y="1825911"/>
            <a:ext cx="4661145" cy="3846933"/>
          </a:xfrm>
          <a:prstGeom prst="rect">
            <a:avLst/>
          </a:prstGeom>
        </p:spPr>
      </p:pic>
      <p:sp>
        <p:nvSpPr>
          <p:cNvPr id="53" name="액자 52">
            <a:extLst>
              <a:ext uri="{FF2B5EF4-FFF2-40B4-BE49-F238E27FC236}">
                <a16:creationId xmlns:a16="http://schemas.microsoft.com/office/drawing/2014/main" id="{39F03671-12D8-401F-BCCA-21C7F58154B0}"/>
              </a:ext>
            </a:extLst>
          </p:cNvPr>
          <p:cNvSpPr/>
          <p:nvPr/>
        </p:nvSpPr>
        <p:spPr>
          <a:xfrm>
            <a:off x="1581150" y="4218615"/>
            <a:ext cx="445141" cy="668592"/>
          </a:xfrm>
          <a:prstGeom prst="frame">
            <a:avLst>
              <a:gd name="adj1" fmla="val 157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액자 53">
            <a:extLst>
              <a:ext uri="{FF2B5EF4-FFF2-40B4-BE49-F238E27FC236}">
                <a16:creationId xmlns:a16="http://schemas.microsoft.com/office/drawing/2014/main" id="{080C6149-B6D1-4D20-8BBD-209C9FF08401}"/>
              </a:ext>
            </a:extLst>
          </p:cNvPr>
          <p:cNvSpPr/>
          <p:nvPr/>
        </p:nvSpPr>
        <p:spPr>
          <a:xfrm>
            <a:off x="2843135" y="3568358"/>
            <a:ext cx="422578" cy="436908"/>
          </a:xfrm>
          <a:prstGeom prst="frame">
            <a:avLst>
              <a:gd name="adj1" fmla="val 12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30F0BC-1C2B-4657-BCF0-619B473C3D3B}"/>
              </a:ext>
            </a:extLst>
          </p:cNvPr>
          <p:cNvSpPr txBox="1"/>
          <p:nvPr/>
        </p:nvSpPr>
        <p:spPr>
          <a:xfrm>
            <a:off x="1018568" y="4869967"/>
            <a:ext cx="999251" cy="25391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i="1" dirty="0"/>
              <a:t>RGB-d Camera</a:t>
            </a:r>
            <a:endParaRPr lang="ko-KR" altLang="en-US" sz="1050" i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AC31BB-D12A-4AD1-8BFE-EE5F65F1E721}"/>
              </a:ext>
            </a:extLst>
          </p:cNvPr>
          <p:cNvSpPr txBox="1"/>
          <p:nvPr/>
        </p:nvSpPr>
        <p:spPr>
          <a:xfrm>
            <a:off x="1737359" y="3321113"/>
            <a:ext cx="1528354" cy="25391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50" i="1" dirty="0"/>
              <a:t>Armband </a:t>
            </a:r>
            <a:r>
              <a:rPr lang="en-US" altLang="ko-KR" sz="1050" i="1" dirty="0" err="1"/>
              <a:t>sEMG</a:t>
            </a:r>
            <a:r>
              <a:rPr lang="en-US" altLang="ko-KR" sz="1050" i="1" dirty="0"/>
              <a:t> Sensor</a:t>
            </a:r>
            <a:endParaRPr lang="ko-KR" altLang="en-US" sz="105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642F296-7E5F-42F9-80C0-75C3F4B8EECE}"/>
                  </a:ext>
                </a:extLst>
              </p:cNvPr>
              <p:cNvSpPr txBox="1"/>
              <p:nvPr/>
            </p:nvSpPr>
            <p:spPr>
              <a:xfrm>
                <a:off x="4653897" y="4299312"/>
                <a:ext cx="4185673" cy="1744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ea"/>
                  </a:rPr>
                  <a:t>We obtain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b="1" i="1" u="sng" dirty="0">
                    <a:latin typeface="+mn-ea"/>
                  </a:rPr>
                  <a:t>elbow joint angle 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𝟖𝟎</m:t>
                        </m:r>
                      </m:sup>
                    </m:sSup>
                  </m:oMath>
                </a14:m>
                <a:r>
                  <a:rPr lang="en-US" altLang="ko-KR" b="1" i="1" u="sng" dirty="0">
                    <a:latin typeface="+mn-ea"/>
                  </a:rPr>
                  <a:t>)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b="1" i="1" u="sng" dirty="0" err="1">
                    <a:latin typeface="+mn-ea"/>
                  </a:rPr>
                  <a:t>sEMG</a:t>
                </a:r>
                <a:r>
                  <a:rPr lang="en-US" altLang="ko-KR" b="1" i="1" u="sng" dirty="0">
                    <a:latin typeface="+mn-ea"/>
                  </a:rPr>
                  <a:t> 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  <m:r>
                          <a:rPr lang="en-US" altLang="ko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𝟖𝟎</m:t>
                        </m:r>
                      </m:sup>
                    </m:sSup>
                  </m:oMath>
                </a14:m>
                <a:r>
                  <a:rPr lang="en-US" altLang="ko-KR" b="1" i="1" u="sng" dirty="0">
                    <a:latin typeface="+mn-ea"/>
                  </a:rPr>
                  <a:t>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ea"/>
                  </a:rPr>
                  <a:t>					time series data.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642F296-7E5F-42F9-80C0-75C3F4B8E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97" y="4299312"/>
                <a:ext cx="4185673" cy="1744645"/>
              </a:xfrm>
              <a:prstGeom prst="rect">
                <a:avLst/>
              </a:prstGeom>
              <a:blipFill>
                <a:blip r:embed="rId6"/>
                <a:stretch>
                  <a:fillRect l="-1164" r="-1164" b="-3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5C5F16A0-3BCA-40A5-867C-24B6D59C1F79}"/>
              </a:ext>
            </a:extLst>
          </p:cNvPr>
          <p:cNvCxnSpPr>
            <a:cxnSpLocks/>
            <a:stCxn id="56" idx="2"/>
          </p:cNvCxnSpPr>
          <p:nvPr/>
        </p:nvCxnSpPr>
        <p:spPr>
          <a:xfrm rot="16200000" flipH="1">
            <a:off x="2828308" y="3248257"/>
            <a:ext cx="1850372" cy="2503916"/>
          </a:xfrm>
          <a:prstGeom prst="bentConnector2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29DBE1E-A313-4C8C-9F0F-8A5CFDB42558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2017819" y="4996925"/>
            <a:ext cx="2987631" cy="390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5CEFEEC-1FE4-4EEA-8A51-35F55624528B}"/>
              </a:ext>
            </a:extLst>
          </p:cNvPr>
          <p:cNvCxnSpPr/>
          <p:nvPr/>
        </p:nvCxnSpPr>
        <p:spPr>
          <a:xfrm>
            <a:off x="4699922" y="4086484"/>
            <a:ext cx="4057751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Result &amp; Discussion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3AC0D-3AAB-4D37-B1BB-7A50446AA753}"/>
              </a:ext>
            </a:extLst>
          </p:cNvPr>
          <p:cNvSpPr txBox="1"/>
          <p:nvPr/>
        </p:nvSpPr>
        <p:spPr>
          <a:xfrm>
            <a:off x="277595" y="99085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Result table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268505-2374-446B-B2CE-70220F01EE50}"/>
              </a:ext>
            </a:extLst>
          </p:cNvPr>
          <p:cNvSpPr txBox="1"/>
          <p:nvPr/>
        </p:nvSpPr>
        <p:spPr>
          <a:xfrm>
            <a:off x="277594" y="1590039"/>
            <a:ext cx="85888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Table 1. A confusion matrix of upper arm gym-workout classification results </a:t>
            </a:r>
            <a:endParaRPr lang="ko-KR" altLang="en-US" sz="16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43708A-3E86-4DB4-86D1-5498A2C98B2A}"/>
              </a:ext>
            </a:extLst>
          </p:cNvPr>
          <p:cNvGrpSpPr/>
          <p:nvPr/>
        </p:nvGrpSpPr>
        <p:grpSpPr>
          <a:xfrm>
            <a:off x="1842443" y="5167889"/>
            <a:ext cx="2496017" cy="1068355"/>
            <a:chOff x="2353578" y="5167889"/>
            <a:chExt cx="2496017" cy="10683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2A4979-9042-4E72-8603-CCE2B1B14437}"/>
                </a:ext>
              </a:extLst>
            </p:cNvPr>
            <p:cNvSpPr txBox="1"/>
            <p:nvPr/>
          </p:nvSpPr>
          <p:spPr>
            <a:xfrm>
              <a:off x="2353578" y="5167889"/>
              <a:ext cx="24960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sz="1600" dirty="0">
                  <a:latin typeface="+mn-ea"/>
                </a:rPr>
                <a:t>Dumbbell-Curl (</a:t>
              </a:r>
              <a:r>
                <a:rPr lang="en-US" altLang="ko-KR" sz="1600" dirty="0"/>
                <a:t>DC, </a:t>
              </a:r>
              <a:r>
                <a:rPr lang="ko-KR" altLang="en-US" sz="1600" dirty="0">
                  <a:solidFill>
                    <a:srgbClr val="00B0F0"/>
                  </a:solidFill>
                </a:rPr>
                <a:t>▲</a:t>
              </a:r>
              <a:r>
                <a:rPr lang="en-US" altLang="ko-KR" sz="1600" dirty="0">
                  <a:latin typeface="+mn-ea"/>
                </a:rPr>
                <a:t>)</a:t>
              </a:r>
              <a:endParaRPr lang="ko-KR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9B9442-5E98-4645-838D-399E25C8A4AC}"/>
                </a:ext>
              </a:extLst>
            </p:cNvPr>
            <p:cNvSpPr txBox="1"/>
            <p:nvPr/>
          </p:nvSpPr>
          <p:spPr>
            <a:xfrm>
              <a:off x="2353578" y="5513548"/>
              <a:ext cx="24960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sz="1600" dirty="0">
                  <a:latin typeface="+mn-ea"/>
                </a:rPr>
                <a:t>Hammer-Curl(</a:t>
              </a:r>
              <a:r>
                <a:rPr lang="en-US" altLang="ko-KR" sz="1600" dirty="0"/>
                <a:t>HC, </a:t>
              </a:r>
              <a:r>
                <a:rPr lang="ko-KR" altLang="en-US" sz="1600" dirty="0">
                  <a:solidFill>
                    <a:srgbClr val="9966FF"/>
                  </a:solidFill>
                </a:rPr>
                <a:t>●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DDFDE0-7651-4FA4-AA6B-D32851A2E5C9}"/>
                </a:ext>
              </a:extLst>
            </p:cNvPr>
            <p:cNvSpPr txBox="1"/>
            <p:nvPr/>
          </p:nvSpPr>
          <p:spPr>
            <a:xfrm>
              <a:off x="2353578" y="5897690"/>
              <a:ext cx="24960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sz="1600" dirty="0">
                  <a:latin typeface="+mn-ea"/>
                </a:rPr>
                <a:t>Reverse-Curl</a:t>
              </a:r>
              <a:r>
                <a:rPr lang="en-US" altLang="ko-KR" sz="1600" dirty="0"/>
                <a:t>(RC, </a:t>
              </a:r>
              <a:r>
                <a:rPr lang="ko-KR" altLang="en-US" sz="1600" dirty="0"/>
                <a:t>■</a:t>
              </a:r>
              <a:r>
                <a:rPr lang="en-US" altLang="ko-KR" sz="1600" dirty="0"/>
                <a:t>)</a:t>
              </a:r>
              <a:r>
                <a:rPr lang="en-US" altLang="ko-KR" sz="1600" dirty="0">
                  <a:latin typeface="+mn-ea"/>
                </a:rPr>
                <a:t> </a:t>
              </a:r>
              <a:endParaRPr lang="ko-KR" altLang="en-US" sz="16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E272FAD-2AC3-4BCC-B775-0DB74EF2EC4B}"/>
              </a:ext>
            </a:extLst>
          </p:cNvPr>
          <p:cNvSpPr txBox="1"/>
          <p:nvPr/>
        </p:nvSpPr>
        <p:spPr>
          <a:xfrm>
            <a:off x="5938917" y="5513548"/>
            <a:ext cx="2927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Triceps-Kickback(</a:t>
            </a:r>
            <a:r>
              <a:rPr lang="en-US" altLang="ko-KR" sz="1600" dirty="0"/>
              <a:t>TK, </a:t>
            </a:r>
            <a:r>
              <a:rPr lang="ko-KR" altLang="en-US" sz="16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rPr>
              <a:t>◆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5FDA85-0B34-4785-B415-5C82FE1E17F4}"/>
              </a:ext>
            </a:extLst>
          </p:cNvPr>
          <p:cNvSpPr txBox="1"/>
          <p:nvPr/>
        </p:nvSpPr>
        <p:spPr>
          <a:xfrm>
            <a:off x="272538" y="5351795"/>
            <a:ext cx="1363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Biceps brachii</a:t>
            </a:r>
          </a:p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workouts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4B967212-BC0B-405E-BC72-42890745A5D0}"/>
              </a:ext>
            </a:extLst>
          </p:cNvPr>
          <p:cNvSpPr/>
          <p:nvPr/>
        </p:nvSpPr>
        <p:spPr>
          <a:xfrm>
            <a:off x="1630463" y="5313355"/>
            <a:ext cx="125742" cy="809397"/>
          </a:xfrm>
          <a:prstGeom prst="leftBracke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234058-B2F5-4E9E-AB9B-7651AB9B30B2}"/>
              </a:ext>
            </a:extLst>
          </p:cNvPr>
          <p:cNvSpPr txBox="1"/>
          <p:nvPr/>
        </p:nvSpPr>
        <p:spPr>
          <a:xfrm>
            <a:off x="4647222" y="5351795"/>
            <a:ext cx="1402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Triceps brachii</a:t>
            </a:r>
          </a:p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workouts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240F3E9B-62C9-4D9C-85E3-483B3C5F7785}"/>
              </a:ext>
            </a:extLst>
          </p:cNvPr>
          <p:cNvSpPr/>
          <p:nvPr/>
        </p:nvSpPr>
        <p:spPr>
          <a:xfrm>
            <a:off x="6068892" y="5313355"/>
            <a:ext cx="125742" cy="809397"/>
          </a:xfrm>
          <a:prstGeom prst="leftBracke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E798243-6DEF-4289-A402-306011A5B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46061"/>
              </p:ext>
            </p:extLst>
          </p:nvPr>
        </p:nvGraphicFramePr>
        <p:xfrm>
          <a:off x="620482" y="2027292"/>
          <a:ext cx="7587340" cy="2739395"/>
        </p:xfrm>
        <a:graphic>
          <a:graphicData uri="http://schemas.openxmlformats.org/drawingml/2006/table">
            <a:tbl>
              <a:tblPr/>
              <a:tblGrid>
                <a:gridCol w="1319538">
                  <a:extLst>
                    <a:ext uri="{9D8B030D-6E8A-4147-A177-3AD203B41FA5}">
                      <a16:colId xmlns:a16="http://schemas.microsoft.com/office/drawing/2014/main" val="23992830"/>
                    </a:ext>
                  </a:extLst>
                </a:gridCol>
                <a:gridCol w="1203230">
                  <a:extLst>
                    <a:ext uri="{9D8B030D-6E8A-4147-A177-3AD203B41FA5}">
                      <a16:colId xmlns:a16="http://schemas.microsoft.com/office/drawing/2014/main" val="2512943641"/>
                    </a:ext>
                  </a:extLst>
                </a:gridCol>
                <a:gridCol w="1353374">
                  <a:extLst>
                    <a:ext uri="{9D8B030D-6E8A-4147-A177-3AD203B41FA5}">
                      <a16:colId xmlns:a16="http://schemas.microsoft.com/office/drawing/2014/main" val="1198844128"/>
                    </a:ext>
                  </a:extLst>
                </a:gridCol>
                <a:gridCol w="1237066">
                  <a:extLst>
                    <a:ext uri="{9D8B030D-6E8A-4147-A177-3AD203B41FA5}">
                      <a16:colId xmlns:a16="http://schemas.microsoft.com/office/drawing/2014/main" val="98750753"/>
                    </a:ext>
                  </a:extLst>
                </a:gridCol>
                <a:gridCol w="1237066">
                  <a:extLst>
                    <a:ext uri="{9D8B030D-6E8A-4147-A177-3AD203B41FA5}">
                      <a16:colId xmlns:a16="http://schemas.microsoft.com/office/drawing/2014/main" val="3167541580"/>
                    </a:ext>
                  </a:extLst>
                </a:gridCol>
                <a:gridCol w="1237066">
                  <a:extLst>
                    <a:ext uri="{9D8B030D-6E8A-4147-A177-3AD203B41FA5}">
                      <a16:colId xmlns:a16="http://schemas.microsoft.com/office/drawing/2014/main" val="3681741809"/>
                    </a:ext>
                  </a:extLst>
                </a:gridCol>
              </a:tblGrid>
              <a:tr h="4820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Prediction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35457"/>
                  </a:ext>
                </a:extLst>
              </a:tr>
              <a:tr h="271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DC(</a:t>
                      </a:r>
                      <a:r>
                        <a:rPr lang="en-US" sz="1800" b="1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▲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HC(</a:t>
                      </a:r>
                      <a:r>
                        <a:rPr lang="en-US" sz="1800" b="1" i="0" u="none" strike="noStrike">
                          <a:solidFill>
                            <a:srgbClr val="9966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RC(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TK(</a:t>
                      </a:r>
                      <a:r>
                        <a:rPr lang="en-US" sz="1800" b="1" i="0" u="none" strike="noStrike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◆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274996"/>
                  </a:ext>
                </a:extLst>
              </a:tr>
              <a:tr h="48207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Ground truth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DC(</a:t>
                      </a:r>
                      <a:r>
                        <a:rPr lang="en-US" sz="1800" b="1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▲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BF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37206"/>
                  </a:ext>
                </a:extLst>
              </a:tr>
              <a:tr h="497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HC(</a:t>
                      </a:r>
                      <a:r>
                        <a:rPr lang="en-US" sz="1800" b="1" i="0" u="none" strike="noStrike">
                          <a:solidFill>
                            <a:srgbClr val="9966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8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87914"/>
                  </a:ext>
                </a:extLst>
              </a:tr>
              <a:tr h="497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RC(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180163"/>
                  </a:ext>
                </a:extLst>
              </a:tr>
              <a:tr h="497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TK(</a:t>
                      </a:r>
                      <a:r>
                        <a:rPr lang="en-US" sz="1800" b="1" i="0" u="none" strike="noStrike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◆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48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57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83A1F3F-85F7-43DF-B792-6289D56C6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009408"/>
              </p:ext>
            </p:extLst>
          </p:nvPr>
        </p:nvGraphicFramePr>
        <p:xfrm>
          <a:off x="620482" y="1497464"/>
          <a:ext cx="7589522" cy="3097325"/>
        </p:xfrm>
        <a:graphic>
          <a:graphicData uri="http://schemas.openxmlformats.org/drawingml/2006/table">
            <a:tbl>
              <a:tblPr/>
              <a:tblGrid>
                <a:gridCol w="1319918">
                  <a:extLst>
                    <a:ext uri="{9D8B030D-6E8A-4147-A177-3AD203B41FA5}">
                      <a16:colId xmlns:a16="http://schemas.microsoft.com/office/drawing/2014/main" val="23992830"/>
                    </a:ext>
                  </a:extLst>
                </a:gridCol>
                <a:gridCol w="1203576">
                  <a:extLst>
                    <a:ext uri="{9D8B030D-6E8A-4147-A177-3AD203B41FA5}">
                      <a16:colId xmlns:a16="http://schemas.microsoft.com/office/drawing/2014/main" val="2512943641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1198844128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98750753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3167541580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3681741809"/>
                    </a:ext>
                  </a:extLst>
                </a:gridCol>
              </a:tblGrid>
              <a:tr h="3554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Prediction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35457"/>
                  </a:ext>
                </a:extLst>
              </a:tr>
              <a:tr h="453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DC(</a:t>
                      </a:r>
                      <a:r>
                        <a:rPr lang="en-US" sz="18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▲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HC(</a:t>
                      </a:r>
                      <a:r>
                        <a:rPr lang="en-US" sz="1800" b="1" i="0" u="none" strike="noStrike" dirty="0">
                          <a:solidFill>
                            <a:srgbClr val="9966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RC(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TK(</a:t>
                      </a:r>
                      <a:r>
                        <a:rPr lang="en-US" sz="1800" b="1" i="0" u="none" strike="noStrike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◆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274996"/>
                  </a:ext>
                </a:extLst>
              </a:tr>
              <a:tr h="55899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Ground truth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DC(</a:t>
                      </a:r>
                      <a:r>
                        <a:rPr lang="en-US" sz="1800" b="1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▲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BF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37206"/>
                  </a:ext>
                </a:extLst>
              </a:tr>
              <a:tr h="576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HC(</a:t>
                      </a:r>
                      <a:r>
                        <a:rPr lang="en-US" sz="1800" b="1" i="0" u="none" strike="noStrike">
                          <a:solidFill>
                            <a:srgbClr val="9966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8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87914"/>
                  </a:ext>
                </a:extLst>
              </a:tr>
              <a:tr h="576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RC(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180163"/>
                  </a:ext>
                </a:extLst>
              </a:tr>
              <a:tr h="576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TK(</a:t>
                      </a:r>
                      <a:r>
                        <a:rPr lang="en-US" sz="1800" b="1" i="0" u="none" strike="noStrike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◆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484616"/>
                  </a:ext>
                </a:extLst>
              </a:tr>
            </a:tbl>
          </a:graphicData>
        </a:graphic>
      </p:graphicFrame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Result &amp; Discussion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3AC0D-3AAB-4D37-B1BB-7A50446AA753}"/>
              </a:ext>
            </a:extLst>
          </p:cNvPr>
          <p:cNvSpPr txBox="1"/>
          <p:nvPr/>
        </p:nvSpPr>
        <p:spPr>
          <a:xfrm>
            <a:off x="277595" y="99085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Result table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BD680D27-52CC-4286-B30F-CD38004E05A7}"/>
              </a:ext>
            </a:extLst>
          </p:cNvPr>
          <p:cNvSpPr/>
          <p:nvPr/>
        </p:nvSpPr>
        <p:spPr>
          <a:xfrm>
            <a:off x="6912429" y="4014439"/>
            <a:ext cx="1317169" cy="580350"/>
          </a:xfrm>
          <a:prstGeom prst="frame">
            <a:avLst>
              <a:gd name="adj1" fmla="val 118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90A8F-8DC2-4D5D-B845-021183969DAA}"/>
              </a:ext>
            </a:extLst>
          </p:cNvPr>
          <p:cNvSpPr txBox="1"/>
          <p:nvPr/>
        </p:nvSpPr>
        <p:spPr>
          <a:xfrm>
            <a:off x="620483" y="5111654"/>
            <a:ext cx="8245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TK shows perfect performance.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5933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02BF28-E8FF-4888-828D-169B92127B83}"/>
              </a:ext>
            </a:extLst>
          </p:cNvPr>
          <p:cNvSpPr/>
          <p:nvPr/>
        </p:nvSpPr>
        <p:spPr>
          <a:xfrm>
            <a:off x="2006783" y="1613173"/>
            <a:ext cx="5130433" cy="4049224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Background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&amp;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Knowledge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FD960-36C2-4F4D-9B17-57B58E674807}"/>
              </a:ext>
            </a:extLst>
          </p:cNvPr>
          <p:cNvSpPr txBox="1"/>
          <p:nvPr/>
        </p:nvSpPr>
        <p:spPr>
          <a:xfrm>
            <a:off x="277595" y="866883"/>
            <a:ext cx="473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/>
              <a:t>High dimensional data visualization</a:t>
            </a:r>
            <a:endParaRPr lang="ko-KR" altLang="en-US" sz="24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CF7BE-4B7A-47CE-AAC6-846850A68BFD}"/>
              </a:ext>
            </a:extLst>
          </p:cNvPr>
          <p:cNvSpPr txBox="1"/>
          <p:nvPr/>
        </p:nvSpPr>
        <p:spPr>
          <a:xfrm>
            <a:off x="2350686" y="5760284"/>
            <a:ext cx="4442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Gym workout vector visualization</a:t>
            </a:r>
            <a:endParaRPr lang="ko-KR" altLang="en-US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남자를위한 팔 운동. 강한 팔을위한 운동 | 프리미엄 벡터">
            <a:extLst>
              <a:ext uri="{FF2B5EF4-FFF2-40B4-BE49-F238E27FC236}">
                <a16:creationId xmlns:a16="http://schemas.microsoft.com/office/drawing/2014/main" id="{91AE3333-49D7-4563-9463-3D9AA16C3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6" t="66621" r="3957" b="6475"/>
          <a:stretch/>
        </p:blipFill>
        <p:spPr bwMode="auto">
          <a:xfrm>
            <a:off x="1880968" y="2787540"/>
            <a:ext cx="918801" cy="100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9C3F83-80A1-4794-9861-A0E183B5EAA6}"/>
              </a:ext>
            </a:extLst>
          </p:cNvPr>
          <p:cNvSpPr txBox="1"/>
          <p:nvPr/>
        </p:nvSpPr>
        <p:spPr>
          <a:xfrm>
            <a:off x="2351904" y="3376674"/>
            <a:ext cx="83067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ARMS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2" name="Picture 4" descr="Brusttrainingsset. sammlung von übungen für den arm | Premium-Vektor">
            <a:extLst>
              <a:ext uri="{FF2B5EF4-FFF2-40B4-BE49-F238E27FC236}">
                <a16:creationId xmlns:a16="http://schemas.microsoft.com/office/drawing/2014/main" id="{0A2EC0DF-1950-4DE4-946C-15B074C9F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" t="13467" r="74153" b="59067"/>
          <a:stretch/>
        </p:blipFill>
        <p:spPr bwMode="auto">
          <a:xfrm>
            <a:off x="4984492" y="4564155"/>
            <a:ext cx="862818" cy="8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04F153-9683-445B-AC6D-8E36EF178A70}"/>
              </a:ext>
            </a:extLst>
          </p:cNvPr>
          <p:cNvSpPr txBox="1"/>
          <p:nvPr/>
        </p:nvSpPr>
        <p:spPr>
          <a:xfrm>
            <a:off x="5497923" y="4364100"/>
            <a:ext cx="85132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CHEST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4" name="Picture 6" descr="Back workout set. stock vector. Illustration of back - 87798953">
            <a:extLst>
              <a:ext uri="{FF2B5EF4-FFF2-40B4-BE49-F238E27FC236}">
                <a16:creationId xmlns:a16="http://schemas.microsoft.com/office/drawing/2014/main" id="{6907DB11-E3B1-434E-B7BF-952709571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0" t="60434" r="50792" b="11875"/>
          <a:stretch/>
        </p:blipFill>
        <p:spPr bwMode="auto">
          <a:xfrm>
            <a:off x="4146337" y="3960831"/>
            <a:ext cx="851323" cy="8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B04128-5868-44DE-9589-107FF6611C7B}"/>
              </a:ext>
            </a:extLst>
          </p:cNvPr>
          <p:cNvSpPr txBox="1"/>
          <p:nvPr/>
        </p:nvSpPr>
        <p:spPr>
          <a:xfrm>
            <a:off x="4659668" y="3637494"/>
            <a:ext cx="75623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6" name="Picture 8" descr="ABS Workout for Men. Exercise for Perfect Body Stock Vector - Illustration  of icon, lady: 140423207">
            <a:extLst>
              <a:ext uri="{FF2B5EF4-FFF2-40B4-BE49-F238E27FC236}">
                <a16:creationId xmlns:a16="http://schemas.microsoft.com/office/drawing/2014/main" id="{5F1C0A2B-4147-49BD-A25F-1318AF39D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2" t="67190" r="35538" b="12641"/>
          <a:stretch/>
        </p:blipFill>
        <p:spPr bwMode="auto">
          <a:xfrm>
            <a:off x="3245576" y="2560876"/>
            <a:ext cx="1049228" cy="6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6D31B9-2B59-4B26-99AB-8B84F08BA850}"/>
              </a:ext>
            </a:extLst>
          </p:cNvPr>
          <p:cNvSpPr txBox="1"/>
          <p:nvPr/>
        </p:nvSpPr>
        <p:spPr>
          <a:xfrm>
            <a:off x="3905566" y="2910484"/>
            <a:ext cx="133722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ABDOMEN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8" name="Picture 10" descr="Leg Workout Set Women Men Dumbbell Stock Vector (Royalty Free) 1170757918">
            <a:extLst>
              <a:ext uri="{FF2B5EF4-FFF2-40B4-BE49-F238E27FC236}">
                <a16:creationId xmlns:a16="http://schemas.microsoft.com/office/drawing/2014/main" id="{BFA9E02D-7106-4B41-B0BB-E2B0BF541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7" t="45757" r="7560" b="35841"/>
          <a:stretch/>
        </p:blipFill>
        <p:spPr bwMode="auto">
          <a:xfrm>
            <a:off x="4454768" y="2078713"/>
            <a:ext cx="500313" cy="66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FF01A4-3822-440C-B163-C93FDE067D97}"/>
              </a:ext>
            </a:extLst>
          </p:cNvPr>
          <p:cNvSpPr txBox="1"/>
          <p:nvPr/>
        </p:nvSpPr>
        <p:spPr>
          <a:xfrm>
            <a:off x="3903385" y="2068568"/>
            <a:ext cx="700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60" name="Picture 12" descr="Women Doing Seated Dumbbell Shoulder Press Bench Illustration Exercise  Diagram Stock Vector Image by ©solar22 #424554286">
            <a:extLst>
              <a:ext uri="{FF2B5EF4-FFF2-40B4-BE49-F238E27FC236}">
                <a16:creationId xmlns:a16="http://schemas.microsoft.com/office/drawing/2014/main" id="{12D234B2-E837-4D69-951B-BF367F5F7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5" t="8600" r="18984" b="13458"/>
          <a:stretch/>
        </p:blipFill>
        <p:spPr bwMode="auto">
          <a:xfrm>
            <a:off x="6431108" y="1719603"/>
            <a:ext cx="440066" cy="112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312242-F255-4BE0-B863-182A2C1E0FF2}"/>
              </a:ext>
            </a:extLst>
          </p:cNvPr>
          <p:cNvSpPr txBox="1"/>
          <p:nvPr/>
        </p:nvSpPr>
        <p:spPr>
          <a:xfrm>
            <a:off x="5615359" y="2531896"/>
            <a:ext cx="1467774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SHOULDERS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62" name="Picture 14" descr="Man Doing Dumbbell Deadlift in Two Steps, Male... - Stock Illustration  [66027942] - PIXTA">
            <a:extLst>
              <a:ext uri="{FF2B5EF4-FFF2-40B4-BE49-F238E27FC236}">
                <a16:creationId xmlns:a16="http://schemas.microsoft.com/office/drawing/2014/main" id="{55B43CB0-3791-4EAA-95E9-F9E6BAAB5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6" t="32945" r="18953" b="11795"/>
          <a:stretch/>
        </p:blipFill>
        <p:spPr bwMode="auto">
          <a:xfrm>
            <a:off x="3624773" y="4216184"/>
            <a:ext cx="571749" cy="8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853DA7-2F5E-4711-8907-D130D7F0391C}"/>
              </a:ext>
            </a:extLst>
          </p:cNvPr>
          <p:cNvSpPr txBox="1"/>
          <p:nvPr/>
        </p:nvSpPr>
        <p:spPr>
          <a:xfrm>
            <a:off x="2454573" y="4538377"/>
            <a:ext cx="131561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BUTTOCKS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7143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1F42E8A-B164-4F62-97F4-DB285FDEF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92367"/>
              </p:ext>
            </p:extLst>
          </p:nvPr>
        </p:nvGraphicFramePr>
        <p:xfrm>
          <a:off x="620482" y="1498859"/>
          <a:ext cx="7589522" cy="3097325"/>
        </p:xfrm>
        <a:graphic>
          <a:graphicData uri="http://schemas.openxmlformats.org/drawingml/2006/table">
            <a:tbl>
              <a:tblPr/>
              <a:tblGrid>
                <a:gridCol w="1319918">
                  <a:extLst>
                    <a:ext uri="{9D8B030D-6E8A-4147-A177-3AD203B41FA5}">
                      <a16:colId xmlns:a16="http://schemas.microsoft.com/office/drawing/2014/main" val="23992830"/>
                    </a:ext>
                  </a:extLst>
                </a:gridCol>
                <a:gridCol w="1203576">
                  <a:extLst>
                    <a:ext uri="{9D8B030D-6E8A-4147-A177-3AD203B41FA5}">
                      <a16:colId xmlns:a16="http://schemas.microsoft.com/office/drawing/2014/main" val="2512943641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1198844128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98750753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3167541580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3681741809"/>
                    </a:ext>
                  </a:extLst>
                </a:gridCol>
              </a:tblGrid>
              <a:tr h="3554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Prediction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35457"/>
                  </a:ext>
                </a:extLst>
              </a:tr>
              <a:tr h="453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DC(</a:t>
                      </a:r>
                      <a:r>
                        <a:rPr lang="en-US" sz="18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▲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HC(</a:t>
                      </a:r>
                      <a:r>
                        <a:rPr lang="en-US" sz="1800" b="1" i="0" u="none" strike="noStrike" dirty="0">
                          <a:solidFill>
                            <a:srgbClr val="9966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RC(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TK(</a:t>
                      </a:r>
                      <a:r>
                        <a:rPr lang="en-US" sz="1800" b="1" i="0" u="none" strike="noStrike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◆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274996"/>
                  </a:ext>
                </a:extLst>
              </a:tr>
              <a:tr h="55899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Ground truth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DC(</a:t>
                      </a:r>
                      <a:r>
                        <a:rPr lang="en-US" sz="1800" b="1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▲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BF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37206"/>
                  </a:ext>
                </a:extLst>
              </a:tr>
              <a:tr h="576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HC(</a:t>
                      </a:r>
                      <a:r>
                        <a:rPr lang="en-US" sz="1800" b="1" i="0" u="none" strike="noStrike">
                          <a:solidFill>
                            <a:srgbClr val="9966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8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87914"/>
                  </a:ext>
                </a:extLst>
              </a:tr>
              <a:tr h="576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RC(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180163"/>
                  </a:ext>
                </a:extLst>
              </a:tr>
              <a:tr h="576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TK(</a:t>
                      </a:r>
                      <a:r>
                        <a:rPr lang="en-US" sz="1800" b="1" i="0" u="none" strike="noStrike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◆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484616"/>
                  </a:ext>
                </a:extLst>
              </a:tr>
            </a:tbl>
          </a:graphicData>
        </a:graphic>
      </p:graphicFrame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Result &amp; Discussion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3AC0D-3AAB-4D37-B1BB-7A50446AA753}"/>
              </a:ext>
            </a:extLst>
          </p:cNvPr>
          <p:cNvSpPr txBox="1"/>
          <p:nvPr/>
        </p:nvSpPr>
        <p:spPr>
          <a:xfrm>
            <a:off x="277595" y="99085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Result table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BD680D27-52CC-4286-B30F-CD38004E05A7}"/>
              </a:ext>
            </a:extLst>
          </p:cNvPr>
          <p:cNvSpPr/>
          <p:nvPr/>
        </p:nvSpPr>
        <p:spPr>
          <a:xfrm>
            <a:off x="4381500" y="2268039"/>
            <a:ext cx="1323975" cy="599733"/>
          </a:xfrm>
          <a:prstGeom prst="frame">
            <a:avLst>
              <a:gd name="adj1" fmla="val 10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021CA6-AA4D-48E1-9370-67EE17599825}"/>
              </a:ext>
            </a:extLst>
          </p:cNvPr>
          <p:cNvSpPr txBox="1"/>
          <p:nvPr/>
        </p:nvSpPr>
        <p:spPr>
          <a:xfrm>
            <a:off x="277595" y="5008542"/>
            <a:ext cx="858881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Type 1 error : Actually true, but predicted by false</a:t>
            </a:r>
          </a:p>
          <a:p>
            <a:pPr algn="ctr"/>
            <a:endParaRPr lang="en-US" altLang="ko-KR" sz="1050" b="1" dirty="0"/>
          </a:p>
          <a:p>
            <a:pPr algn="ctr"/>
            <a:r>
              <a:rPr lang="en-US" altLang="ko-KR" sz="2000" b="1" dirty="0"/>
              <a:t>Type 2 error : Actually false, but predicted by true</a:t>
            </a:r>
          </a:p>
        </p:txBody>
      </p:sp>
    </p:spTree>
    <p:extLst>
      <p:ext uri="{BB962C8B-B14F-4D97-AF65-F5344CB8AC3E}">
        <p14:creationId xmlns:p14="http://schemas.microsoft.com/office/powerpoint/2010/main" val="1874528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3F8D73-1FA4-4839-B157-14A0E57FB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80361"/>
              </p:ext>
            </p:extLst>
          </p:nvPr>
        </p:nvGraphicFramePr>
        <p:xfrm>
          <a:off x="620482" y="1497464"/>
          <a:ext cx="7589522" cy="3097325"/>
        </p:xfrm>
        <a:graphic>
          <a:graphicData uri="http://schemas.openxmlformats.org/drawingml/2006/table">
            <a:tbl>
              <a:tblPr/>
              <a:tblGrid>
                <a:gridCol w="1319918">
                  <a:extLst>
                    <a:ext uri="{9D8B030D-6E8A-4147-A177-3AD203B41FA5}">
                      <a16:colId xmlns:a16="http://schemas.microsoft.com/office/drawing/2014/main" val="23992830"/>
                    </a:ext>
                  </a:extLst>
                </a:gridCol>
                <a:gridCol w="1203576">
                  <a:extLst>
                    <a:ext uri="{9D8B030D-6E8A-4147-A177-3AD203B41FA5}">
                      <a16:colId xmlns:a16="http://schemas.microsoft.com/office/drawing/2014/main" val="2512943641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1198844128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98750753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3167541580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3681741809"/>
                    </a:ext>
                  </a:extLst>
                </a:gridCol>
              </a:tblGrid>
              <a:tr h="3554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Prediction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35457"/>
                  </a:ext>
                </a:extLst>
              </a:tr>
              <a:tr h="453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DC(</a:t>
                      </a:r>
                      <a:r>
                        <a:rPr lang="en-US" sz="18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▲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HC(</a:t>
                      </a:r>
                      <a:r>
                        <a:rPr lang="en-US" sz="1800" b="1" i="0" u="none" strike="noStrike" dirty="0">
                          <a:solidFill>
                            <a:srgbClr val="9966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RC(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TK(</a:t>
                      </a:r>
                      <a:r>
                        <a:rPr lang="en-US" sz="1800" b="1" i="0" u="none" strike="noStrike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◆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274996"/>
                  </a:ext>
                </a:extLst>
              </a:tr>
              <a:tr h="558991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Ground truth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DC(</a:t>
                      </a:r>
                      <a:r>
                        <a:rPr lang="en-US" sz="1800" b="1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▲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BF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37206"/>
                  </a:ext>
                </a:extLst>
              </a:tr>
              <a:tr h="576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HC(</a:t>
                      </a:r>
                      <a:r>
                        <a:rPr lang="en-US" sz="1800" b="1" i="0" u="none" strike="noStrike">
                          <a:solidFill>
                            <a:srgbClr val="9966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8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87914"/>
                  </a:ext>
                </a:extLst>
              </a:tr>
              <a:tr h="576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RC(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180163"/>
                  </a:ext>
                </a:extLst>
              </a:tr>
              <a:tr h="576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TK(</a:t>
                      </a:r>
                      <a:r>
                        <a:rPr lang="en-US" sz="1800" b="1" i="0" u="none" strike="noStrike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◆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484616"/>
                  </a:ext>
                </a:extLst>
              </a:tr>
            </a:tbl>
          </a:graphicData>
        </a:graphic>
      </p:graphicFrame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Result &amp; Discussion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3AC0D-3AAB-4D37-B1BB-7A50446AA753}"/>
              </a:ext>
            </a:extLst>
          </p:cNvPr>
          <p:cNvSpPr txBox="1"/>
          <p:nvPr/>
        </p:nvSpPr>
        <p:spPr>
          <a:xfrm>
            <a:off x="277595" y="99085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Result table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BD680D27-52CC-4286-B30F-CD38004E05A7}"/>
              </a:ext>
            </a:extLst>
          </p:cNvPr>
          <p:cNvSpPr/>
          <p:nvPr/>
        </p:nvSpPr>
        <p:spPr>
          <a:xfrm>
            <a:off x="5671457" y="1817914"/>
            <a:ext cx="1317169" cy="2776875"/>
          </a:xfrm>
          <a:prstGeom prst="frame">
            <a:avLst>
              <a:gd name="adj1" fmla="val 60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066A03C8-DEDF-4E9B-BF6E-4DDD9FCF7F86}"/>
              </a:ext>
            </a:extLst>
          </p:cNvPr>
          <p:cNvSpPr/>
          <p:nvPr/>
        </p:nvSpPr>
        <p:spPr>
          <a:xfrm>
            <a:off x="1937657" y="3425838"/>
            <a:ext cx="6291941" cy="599733"/>
          </a:xfrm>
          <a:prstGeom prst="frame">
            <a:avLst>
              <a:gd name="adj1" fmla="val 133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90A8F-8DC2-4D5D-B845-021183969DAA}"/>
              </a:ext>
            </a:extLst>
          </p:cNvPr>
          <p:cNvSpPr txBox="1"/>
          <p:nvPr/>
        </p:nvSpPr>
        <p:spPr>
          <a:xfrm>
            <a:off x="277595" y="5342487"/>
            <a:ext cx="8588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RC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shows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the</a:t>
            </a:r>
            <a:r>
              <a:rPr lang="ko-KR" altLang="en-US" sz="2000" b="1" dirty="0"/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most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correct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prediction</a:t>
            </a:r>
            <a:r>
              <a:rPr lang="en-US" altLang="ko-KR" sz="2000" b="1" dirty="0"/>
              <a:t>, among </a:t>
            </a:r>
            <a:r>
              <a:rPr lang="en-US" altLang="ko-KR" sz="2000" b="1" dirty="0">
                <a:solidFill>
                  <a:srgbClr val="FF0000"/>
                </a:solidFill>
              </a:rPr>
              <a:t>biceps brachii</a:t>
            </a:r>
            <a:r>
              <a:rPr lang="en-US" altLang="ko-KR" sz="2000" b="1" dirty="0"/>
              <a:t> workouts.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80090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Result &amp; Discussion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3AC0D-3AAB-4D37-B1BB-7A50446AA753}"/>
              </a:ext>
            </a:extLst>
          </p:cNvPr>
          <p:cNvSpPr txBox="1"/>
          <p:nvPr/>
        </p:nvSpPr>
        <p:spPr>
          <a:xfrm>
            <a:off x="277595" y="99085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Result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90A8F-8DC2-4D5D-B845-021183969DAA}"/>
              </a:ext>
            </a:extLst>
          </p:cNvPr>
          <p:cNvSpPr txBox="1"/>
          <p:nvPr/>
        </p:nvSpPr>
        <p:spPr>
          <a:xfrm>
            <a:off x="277595" y="5432950"/>
            <a:ext cx="8588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The overall classification </a:t>
            </a:r>
            <a:r>
              <a:rPr lang="en-US" altLang="ko-KR" sz="2000" b="1" dirty="0">
                <a:solidFill>
                  <a:srgbClr val="FF0000"/>
                </a:solidFill>
              </a:rPr>
              <a:t>accuracy</a:t>
            </a:r>
            <a:r>
              <a:rPr lang="en-US" altLang="ko-KR" sz="2000" b="1" dirty="0"/>
              <a:t> was </a:t>
            </a:r>
            <a:r>
              <a:rPr lang="en-US" altLang="ko-KR" sz="2000" b="1" dirty="0">
                <a:solidFill>
                  <a:srgbClr val="FF0000"/>
                </a:solidFill>
              </a:rPr>
              <a:t>85.25%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D9C0F5-D072-4393-A2B8-1976FBCBE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699972"/>
              </p:ext>
            </p:extLst>
          </p:nvPr>
        </p:nvGraphicFramePr>
        <p:xfrm>
          <a:off x="620482" y="1497464"/>
          <a:ext cx="7589522" cy="3617462"/>
        </p:xfrm>
        <a:graphic>
          <a:graphicData uri="http://schemas.openxmlformats.org/drawingml/2006/table">
            <a:tbl>
              <a:tblPr/>
              <a:tblGrid>
                <a:gridCol w="1319918">
                  <a:extLst>
                    <a:ext uri="{9D8B030D-6E8A-4147-A177-3AD203B41FA5}">
                      <a16:colId xmlns:a16="http://schemas.microsoft.com/office/drawing/2014/main" val="23992830"/>
                    </a:ext>
                  </a:extLst>
                </a:gridCol>
                <a:gridCol w="1203576">
                  <a:extLst>
                    <a:ext uri="{9D8B030D-6E8A-4147-A177-3AD203B41FA5}">
                      <a16:colId xmlns:a16="http://schemas.microsoft.com/office/drawing/2014/main" val="2512943641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1198844128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98750753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3167541580"/>
                    </a:ext>
                  </a:extLst>
                </a:gridCol>
                <a:gridCol w="1266507">
                  <a:extLst>
                    <a:ext uri="{9D8B030D-6E8A-4147-A177-3AD203B41FA5}">
                      <a16:colId xmlns:a16="http://schemas.microsoft.com/office/drawing/2014/main" val="3681741809"/>
                    </a:ext>
                  </a:extLst>
                </a:gridCol>
              </a:tblGrid>
              <a:tr h="4151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Prediction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35457"/>
                  </a:ext>
                </a:extLst>
              </a:tr>
              <a:tr h="5296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DC(</a:t>
                      </a:r>
                      <a:r>
                        <a:rPr lang="en-US" sz="18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▲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HC(</a:t>
                      </a:r>
                      <a:r>
                        <a:rPr lang="en-US" sz="1800" b="1" i="0" u="none" strike="noStrike" dirty="0">
                          <a:solidFill>
                            <a:srgbClr val="9966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RC(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TK(</a:t>
                      </a:r>
                      <a:r>
                        <a:rPr lang="en-US" sz="1800" b="1" i="0" u="none" strike="noStrike" dirty="0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◆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274996"/>
                  </a:ext>
                </a:extLst>
              </a:tr>
              <a:tr h="65286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Ground truth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DC(</a:t>
                      </a:r>
                      <a:r>
                        <a:rPr lang="en-US" sz="1800" b="1" i="0" u="none" strike="noStrike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▲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BF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37206"/>
                  </a:ext>
                </a:extLst>
              </a:tr>
              <a:tr h="673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HC(</a:t>
                      </a:r>
                      <a:r>
                        <a:rPr lang="en-US" sz="1800" b="1" i="0" u="none" strike="noStrike">
                          <a:solidFill>
                            <a:srgbClr val="9966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●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8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87914"/>
                  </a:ext>
                </a:extLst>
              </a:tr>
              <a:tr h="673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RC(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6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180163"/>
                  </a:ext>
                </a:extLst>
              </a:tr>
              <a:tr h="673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TK(</a:t>
                      </a:r>
                      <a:r>
                        <a:rPr lang="en-US" sz="1800" b="1" i="0" u="none" strike="noStrike">
                          <a:solidFill>
                            <a:srgbClr val="FFFF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◆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48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71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집콕족을 위한 스마트 홈트레이닝 5 | 앱스토리">
            <a:extLst>
              <a:ext uri="{FF2B5EF4-FFF2-40B4-BE49-F238E27FC236}">
                <a16:creationId xmlns:a16="http://schemas.microsoft.com/office/drawing/2014/main" id="{BBBAE512-9D96-43D6-AD1F-03E7711F4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3" r="22794"/>
          <a:stretch/>
        </p:blipFill>
        <p:spPr bwMode="auto">
          <a:xfrm>
            <a:off x="5186173" y="1390969"/>
            <a:ext cx="3075498" cy="486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Future work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3AC0D-3AAB-4D37-B1BB-7A50446AA753}"/>
              </a:ext>
            </a:extLst>
          </p:cNvPr>
          <p:cNvSpPr txBox="1"/>
          <p:nvPr/>
        </p:nvSpPr>
        <p:spPr>
          <a:xfrm>
            <a:off x="277595" y="99085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AI-based home training system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467DF02D-D797-4519-8CEB-CF55585DEB26}"/>
              </a:ext>
            </a:extLst>
          </p:cNvPr>
          <p:cNvSpPr/>
          <p:nvPr/>
        </p:nvSpPr>
        <p:spPr>
          <a:xfrm flipH="1">
            <a:off x="5766966" y="2155167"/>
            <a:ext cx="369651" cy="36377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7A3B47C-D1AB-46BE-9196-ECA11291B364}"/>
              </a:ext>
            </a:extLst>
          </p:cNvPr>
          <p:cNvCxnSpPr>
            <a:cxnSpLocks/>
          </p:cNvCxnSpPr>
          <p:nvPr/>
        </p:nvCxnSpPr>
        <p:spPr>
          <a:xfrm flipH="1" flipV="1">
            <a:off x="3967266" y="2074127"/>
            <a:ext cx="1819406" cy="1004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3854DC-9240-44D1-B612-D91EDB8D4190}"/>
              </a:ext>
            </a:extLst>
          </p:cNvPr>
          <p:cNvCxnSpPr>
            <a:cxnSpLocks/>
          </p:cNvCxnSpPr>
          <p:nvPr/>
        </p:nvCxnSpPr>
        <p:spPr>
          <a:xfrm flipH="1">
            <a:off x="4047401" y="2456725"/>
            <a:ext cx="1739272" cy="1735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BE818A4-BC91-4888-BA87-61EDBCDE4BA6}"/>
              </a:ext>
            </a:extLst>
          </p:cNvPr>
          <p:cNvSpPr txBox="1"/>
          <p:nvPr/>
        </p:nvSpPr>
        <p:spPr>
          <a:xfrm>
            <a:off x="1161191" y="5181282"/>
            <a:ext cx="2806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1" dirty="0"/>
              <a:t>Applied to tiny machines</a:t>
            </a:r>
          </a:p>
          <a:p>
            <a:pPr algn="ctr"/>
            <a:r>
              <a:rPr lang="en-US" altLang="ko-KR" i="1" dirty="0"/>
              <a:t>such as smart mirrors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6D62E3-FA68-457F-930E-F3DD93CCFC37}"/>
              </a:ext>
            </a:extLst>
          </p:cNvPr>
          <p:cNvSpPr txBox="1"/>
          <p:nvPr/>
        </p:nvSpPr>
        <p:spPr>
          <a:xfrm>
            <a:off x="1372039" y="4222768"/>
            <a:ext cx="2595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1" dirty="0"/>
              <a:t>workout diagnosis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5EB81F-58F5-46CC-9860-798C7D72FAB1}"/>
              </a:ext>
            </a:extLst>
          </p:cNvPr>
          <p:cNvGrpSpPr/>
          <p:nvPr/>
        </p:nvGrpSpPr>
        <p:grpSpPr>
          <a:xfrm>
            <a:off x="1407215" y="2074127"/>
            <a:ext cx="2598769" cy="2118495"/>
            <a:chOff x="676319" y="3029183"/>
            <a:chExt cx="4042629" cy="316379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D2399EF-1902-4D43-90DD-EA770CB9DCFC}"/>
                </a:ext>
              </a:extLst>
            </p:cNvPr>
            <p:cNvGrpSpPr/>
            <p:nvPr/>
          </p:nvGrpSpPr>
          <p:grpSpPr>
            <a:xfrm>
              <a:off x="676319" y="3029183"/>
              <a:ext cx="4042629" cy="3163796"/>
              <a:chOff x="3725184" y="1810065"/>
              <a:chExt cx="5213422" cy="3822249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AE959E3-9065-43D2-A349-9C3F2D6F1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5184" y="1810065"/>
                <a:ext cx="5213422" cy="3822249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325355-1B14-4D5F-B598-B83F4BDFFC1C}"/>
                  </a:ext>
                </a:extLst>
              </p:cNvPr>
              <p:cNvSpPr txBox="1"/>
              <p:nvPr/>
            </p:nvSpPr>
            <p:spPr>
              <a:xfrm>
                <a:off x="6733345" y="1985111"/>
                <a:ext cx="1915646" cy="146553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rtlCol="0" anchor="ctr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ko-KR" sz="800" dirty="0">
                    <a:solidFill>
                      <a:srgbClr val="00D9F0"/>
                    </a:solidFill>
                    <a:effectLst/>
                    <a:latin typeface="+mn-lt"/>
                    <a:ea typeface="+mn-ea"/>
                    <a:cs typeface="+mn-cs"/>
                  </a:rPr>
                  <a:t>▲</a:t>
                </a:r>
                <a:r>
                  <a:rPr lang="en-US" altLang="ko-KR" sz="8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: Dumbbell</a:t>
                </a:r>
                <a:r>
                  <a:rPr lang="en-US" altLang="ko-KR" sz="8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curl</a:t>
                </a:r>
                <a:endParaRPr lang="en-US" altLang="ko-KR" sz="8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ko-KR" altLang="en-US" sz="800" dirty="0">
                    <a:solidFill>
                      <a:srgbClr val="CC00FF"/>
                    </a:solidFill>
                  </a:rPr>
                  <a:t>●</a:t>
                </a:r>
                <a:r>
                  <a:rPr lang="ko-KR" altLang="en-US" sz="800" dirty="0"/>
                  <a:t> </a:t>
                </a:r>
                <a:r>
                  <a:rPr lang="en-US" altLang="ko-KR" sz="800" dirty="0"/>
                  <a:t>: Hammer</a:t>
                </a:r>
                <a:r>
                  <a:rPr lang="en-US" altLang="ko-KR" sz="800" baseline="0" dirty="0"/>
                  <a:t> curl</a:t>
                </a:r>
                <a:endParaRPr lang="en-US" altLang="ko-KR" sz="800" dirty="0"/>
              </a:p>
              <a:p>
                <a:r>
                  <a:rPr lang="ko-KR" altLang="en-US" sz="800" dirty="0">
                    <a:solidFill>
                      <a:srgbClr val="333333"/>
                    </a:solidFill>
                  </a:rPr>
                  <a:t>■</a:t>
                </a:r>
                <a:r>
                  <a:rPr lang="ko-KR" altLang="en-US" sz="800" dirty="0"/>
                  <a:t> </a:t>
                </a:r>
                <a:r>
                  <a:rPr lang="en-US" altLang="ko-KR" sz="800" dirty="0"/>
                  <a:t>: Reverse curl</a:t>
                </a:r>
              </a:p>
              <a:p>
                <a:r>
                  <a:rPr lang="ko-KR" altLang="ko-KR" sz="800" dirty="0">
                    <a:solidFill>
                      <a:srgbClr val="CCCC00"/>
                    </a:solidFill>
                    <a:effectLst/>
                    <a:latin typeface="+mn-lt"/>
                    <a:ea typeface="+mn-ea"/>
                    <a:cs typeface="+mn-cs"/>
                  </a:rPr>
                  <a:t>◆</a:t>
                </a:r>
                <a:r>
                  <a:rPr lang="en-US" altLang="ko-KR" sz="8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: Triceps</a:t>
                </a:r>
                <a:r>
                  <a:rPr lang="en-US" altLang="ko-KR" sz="8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kickback</a:t>
                </a:r>
              </a:p>
              <a:p>
                <a:r>
                  <a:rPr lang="ko-KR" altLang="en-US" sz="800" b="1" dirty="0">
                    <a:ln w="12700">
                      <a:solidFill>
                        <a:srgbClr val="7030A0"/>
                      </a:solidFill>
                    </a:ln>
                    <a:solidFill>
                      <a:srgbClr val="9966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★</a:t>
                </a:r>
                <a:r>
                  <a:rPr lang="ko-KR" altLang="en-US" sz="800" dirty="0"/>
                  <a:t> </a:t>
                </a:r>
                <a:r>
                  <a:rPr lang="en-US" altLang="ko-KR" sz="800" dirty="0"/>
                  <a:t>: User</a:t>
                </a:r>
                <a:endParaRPr lang="ko-KR" altLang="en-US" sz="800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962751B-A3AA-4C0F-A640-C4BCC0B07609}"/>
                  </a:ext>
                </a:extLst>
              </p:cNvPr>
              <p:cNvSpPr/>
              <p:nvPr/>
            </p:nvSpPr>
            <p:spPr>
              <a:xfrm>
                <a:off x="6816432" y="2123343"/>
                <a:ext cx="1820827" cy="1197566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CE4836-05A2-45FE-8B2F-7C9A87045948}"/>
                </a:ext>
              </a:extLst>
            </p:cNvPr>
            <p:cNvSpPr txBox="1"/>
            <p:nvPr/>
          </p:nvSpPr>
          <p:spPr>
            <a:xfrm>
              <a:off x="1729261" y="4224315"/>
              <a:ext cx="135994" cy="615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 dirty="0">
                  <a:ln w="12700">
                    <a:solidFill>
                      <a:srgbClr val="7030A0"/>
                    </a:solidFill>
                  </a:ln>
                  <a:solidFill>
                    <a:srgbClr val="9966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★</a:t>
              </a:r>
            </a:p>
            <a:p>
              <a:pPr algn="ctr"/>
              <a:endParaRPr lang="ko-KR" altLang="en-US" sz="1050" b="1" dirty="0">
                <a:ln w="12700">
                  <a:solidFill>
                    <a:srgbClr val="FF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AC2DA4EC-F35A-4427-AFA0-CDAB28C07282}"/>
                </a:ext>
              </a:extLst>
            </p:cNvPr>
            <p:cNvSpPr/>
            <p:nvPr/>
          </p:nvSpPr>
          <p:spPr>
            <a:xfrm>
              <a:off x="1572206" y="4177405"/>
              <a:ext cx="457055" cy="484591"/>
            </a:xfrm>
            <a:prstGeom prst="donut">
              <a:avLst>
                <a:gd name="adj" fmla="val 14045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  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336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580037" y="3730992"/>
            <a:ext cx="7879404" cy="0"/>
          </a:xfrm>
          <a:custGeom>
            <a:avLst/>
            <a:gdLst>
              <a:gd name="connsiteX0" fmla="*/ 0 w 7879404"/>
              <a:gd name="connsiteY0" fmla="*/ 0 h 0"/>
              <a:gd name="connsiteX1" fmla="*/ 7879404 w 78794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79404">
                <a:moveTo>
                  <a:pt x="0" y="0"/>
                </a:moveTo>
                <a:lnTo>
                  <a:pt x="7879404" y="0"/>
                </a:lnTo>
              </a:path>
            </a:pathLst>
          </a:custGeom>
          <a:noFill/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2" name="그룹 10"/>
          <p:cNvGrpSpPr/>
          <p:nvPr/>
        </p:nvGrpSpPr>
        <p:grpSpPr>
          <a:xfrm>
            <a:off x="589069" y="2953401"/>
            <a:ext cx="8015380" cy="691630"/>
            <a:chOff x="589068" y="3278004"/>
            <a:chExt cx="8015380" cy="691629"/>
          </a:xfrm>
        </p:grpSpPr>
        <p:sp>
          <p:nvSpPr>
            <p:cNvPr id="19" name="직사각형 18"/>
            <p:cNvSpPr/>
            <p:nvPr/>
          </p:nvSpPr>
          <p:spPr>
            <a:xfrm>
              <a:off x="589068" y="3323303"/>
              <a:ext cx="8015380" cy="646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latinLnBrk="0" hangingPunct="0">
                <a:buSzPct val="100000"/>
                <a:defRPr/>
              </a:pPr>
              <a:r>
                <a:rPr lang="ko-KR" altLang="en-US" sz="3600" b="1" kern="0" spc="-151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+mn-ea"/>
                </a:rPr>
                <a:t>경청해 주셔서 감사합니다</a:t>
              </a:r>
              <a:endParaRPr lang="ko-KR" altLang="en-US" sz="32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99592" y="3278004"/>
              <a:ext cx="598556" cy="461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latinLnBrk="0" hangingPunct="0">
                <a:buSzPct val="100000"/>
                <a:defRPr/>
              </a:pPr>
              <a:endParaRPr lang="ko-KR" altLang="en-US" sz="24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</p:grpSp>
      <p:sp>
        <p:nvSpPr>
          <p:cNvPr id="6" name="직사각형 18">
            <a:extLst>
              <a:ext uri="{FF2B5EF4-FFF2-40B4-BE49-F238E27FC236}">
                <a16:creationId xmlns:a16="http://schemas.microsoft.com/office/drawing/2014/main" id="{72A1E387-9C63-43A9-9CDB-58B36D63F09A}"/>
              </a:ext>
            </a:extLst>
          </p:cNvPr>
          <p:cNvSpPr/>
          <p:nvPr/>
        </p:nvSpPr>
        <p:spPr>
          <a:xfrm>
            <a:off x="539553" y="3861048"/>
            <a:ext cx="8015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292" eaLnBrk="0" hangingPunct="0">
              <a:buSzPct val="100000"/>
              <a:defRPr/>
            </a:pPr>
            <a:r>
              <a:rPr lang="en-US" altLang="ko-KR" sz="20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rPr>
              <a:t>Thanks for Your Attention</a:t>
            </a:r>
            <a:endParaRPr lang="en-US" altLang="ko-KR" sz="20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21675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Background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&amp;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Knowledge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1026" name="Picture 2" descr="몸의 움직임을 인식 | 링 피트 어드벤처 | Nintendo Switch | 닌텐도">
            <a:extLst>
              <a:ext uri="{FF2B5EF4-FFF2-40B4-BE49-F238E27FC236}">
                <a16:creationId xmlns:a16="http://schemas.microsoft.com/office/drawing/2014/main" id="{E9243147-216E-417C-AC49-F258F32BE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85" y="1861017"/>
            <a:ext cx="2321190" cy="300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Training Assistant | iF WORLD DESIGN GUIDE">
            <a:extLst>
              <a:ext uri="{FF2B5EF4-FFF2-40B4-BE49-F238E27FC236}">
                <a16:creationId xmlns:a16="http://schemas.microsoft.com/office/drawing/2014/main" id="{BDB26FAE-DF45-416F-A8A4-506644277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" r="9809"/>
          <a:stretch/>
        </p:blipFill>
        <p:spPr bwMode="auto">
          <a:xfrm>
            <a:off x="5104350" y="1861017"/>
            <a:ext cx="3146950" cy="290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B610E-D3FA-49E0-8816-5803876C28FF}"/>
              </a:ext>
            </a:extLst>
          </p:cNvPr>
          <p:cNvSpPr txBox="1"/>
          <p:nvPr/>
        </p:nvSpPr>
        <p:spPr>
          <a:xfrm>
            <a:off x="1273479" y="4862471"/>
            <a:ext cx="188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Weareable</a:t>
            </a:r>
            <a:r>
              <a:rPr lang="en-US" altLang="ko-KR" dirty="0"/>
              <a:t> Sensor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1FC5F-D5C4-414E-B46B-0E552BAD07B6}"/>
              </a:ext>
            </a:extLst>
          </p:cNvPr>
          <p:cNvSpPr txBox="1"/>
          <p:nvPr/>
        </p:nvSpPr>
        <p:spPr>
          <a:xfrm>
            <a:off x="5906043" y="4862471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RGB-d Camera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FD960-36C2-4F4D-9B17-57B58E674807}"/>
              </a:ext>
            </a:extLst>
          </p:cNvPr>
          <p:cNvSpPr txBox="1"/>
          <p:nvPr/>
        </p:nvSpPr>
        <p:spPr>
          <a:xfrm>
            <a:off x="277595" y="964860"/>
            <a:ext cx="6280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1" dirty="0"/>
              <a:t>How to determine whether an exercise is being?</a:t>
            </a:r>
            <a:endParaRPr lang="ko-KR" altLang="en-US" sz="2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89DFB-99F1-4857-8132-820E252D7A12}"/>
              </a:ext>
            </a:extLst>
          </p:cNvPr>
          <p:cNvSpPr txBox="1"/>
          <p:nvPr/>
        </p:nvSpPr>
        <p:spPr>
          <a:xfrm>
            <a:off x="396124" y="5735530"/>
            <a:ext cx="364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Difficult to determine </a:t>
            </a:r>
            <a:r>
              <a:rPr lang="en-US" altLang="ko-KR" i="1" dirty="0">
                <a:solidFill>
                  <a:srgbClr val="FF0000"/>
                </a:solidFill>
              </a:rPr>
              <a:t>correct posture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33CA3-F68F-47DF-B221-A7A43243513B}"/>
              </a:ext>
            </a:extLst>
          </p:cNvPr>
          <p:cNvSpPr txBox="1"/>
          <p:nvPr/>
        </p:nvSpPr>
        <p:spPr>
          <a:xfrm>
            <a:off x="4489245" y="5735530"/>
            <a:ext cx="437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Difficult to make sure </a:t>
            </a:r>
            <a:r>
              <a:rPr lang="en-US" altLang="ko-KR" i="1" dirty="0">
                <a:solidFill>
                  <a:srgbClr val="FF0000"/>
                </a:solidFill>
              </a:rPr>
              <a:t>using the right muscles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5F35AD-9530-4C80-886F-1ADF1FC99541}"/>
              </a:ext>
            </a:extLst>
          </p:cNvPr>
          <p:cNvGrpSpPr/>
          <p:nvPr/>
        </p:nvGrpSpPr>
        <p:grpSpPr>
          <a:xfrm>
            <a:off x="2478228" y="1558019"/>
            <a:ext cx="3934484" cy="4516842"/>
            <a:chOff x="2478228" y="1558019"/>
            <a:chExt cx="3934484" cy="451684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F50D4A5-0094-4C7F-8497-284110BFB544}"/>
                </a:ext>
              </a:extLst>
            </p:cNvPr>
            <p:cNvGrpSpPr/>
            <p:nvPr/>
          </p:nvGrpSpPr>
          <p:grpSpPr>
            <a:xfrm>
              <a:off x="2565778" y="1558019"/>
              <a:ext cx="3846933" cy="3457512"/>
              <a:chOff x="277595" y="1639070"/>
              <a:chExt cx="4381331" cy="3579859"/>
            </a:xfrm>
          </p:grpSpPr>
          <p:pic>
            <p:nvPicPr>
              <p:cNvPr id="15" name="그림 14" descr="사람이(가) 표시된 사진&#10;&#10;자동 생성된 설명">
                <a:extLst>
                  <a:ext uri="{FF2B5EF4-FFF2-40B4-BE49-F238E27FC236}">
                    <a16:creationId xmlns:a16="http://schemas.microsoft.com/office/drawing/2014/main" id="{887818B5-65C0-4C50-A168-1FBE578B9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57" r="10166"/>
              <a:stretch/>
            </p:blipFill>
            <p:spPr>
              <a:xfrm rot="5400000">
                <a:off x="678331" y="1238334"/>
                <a:ext cx="3579859" cy="4381331"/>
              </a:xfrm>
              <a:prstGeom prst="rect">
                <a:avLst/>
              </a:prstGeom>
            </p:spPr>
          </p:pic>
          <p:sp>
            <p:nvSpPr>
              <p:cNvPr id="16" name="액자 15">
                <a:extLst>
                  <a:ext uri="{FF2B5EF4-FFF2-40B4-BE49-F238E27FC236}">
                    <a16:creationId xmlns:a16="http://schemas.microsoft.com/office/drawing/2014/main" id="{E7C6901C-FC6B-43A9-9098-0FB51F1473D7}"/>
                  </a:ext>
                </a:extLst>
              </p:cNvPr>
              <p:cNvSpPr/>
              <p:nvPr/>
            </p:nvSpPr>
            <p:spPr>
              <a:xfrm>
                <a:off x="1693336" y="3872559"/>
                <a:ext cx="452039" cy="430318"/>
              </a:xfrm>
              <a:prstGeom prst="frame">
                <a:avLst>
                  <a:gd name="adj1" fmla="val 77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액자 16">
                <a:extLst>
                  <a:ext uri="{FF2B5EF4-FFF2-40B4-BE49-F238E27FC236}">
                    <a16:creationId xmlns:a16="http://schemas.microsoft.com/office/drawing/2014/main" id="{B592B534-A26C-49F9-A57C-F83468B8DE7C}"/>
                  </a:ext>
                </a:extLst>
              </p:cNvPr>
              <p:cNvSpPr/>
              <p:nvPr/>
            </p:nvSpPr>
            <p:spPr>
              <a:xfrm>
                <a:off x="3207420" y="3289973"/>
                <a:ext cx="321891" cy="327704"/>
              </a:xfrm>
              <a:prstGeom prst="frame">
                <a:avLst>
                  <a:gd name="adj1" fmla="val 12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229420-4925-4B13-91D5-01AF38EF58C2}"/>
                  </a:ext>
                </a:extLst>
              </p:cNvPr>
              <p:cNvSpPr txBox="1"/>
              <p:nvPr/>
            </p:nvSpPr>
            <p:spPr>
              <a:xfrm>
                <a:off x="997664" y="4289636"/>
                <a:ext cx="1138062" cy="2549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1000" i="1" dirty="0"/>
                  <a:t>RGB-d Camera</a:t>
                </a:r>
                <a:endParaRPr lang="ko-KR" altLang="en-US" sz="1000" i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CD6B5A-C812-4B20-9F10-56625F9078BC}"/>
                  </a:ext>
                </a:extLst>
              </p:cNvPr>
              <p:cNvSpPr txBox="1"/>
              <p:nvPr/>
            </p:nvSpPr>
            <p:spPr>
              <a:xfrm>
                <a:off x="1887166" y="3030678"/>
                <a:ext cx="1630959" cy="2549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1000" i="1" dirty="0"/>
                  <a:t>Armband </a:t>
                </a:r>
                <a:r>
                  <a:rPr lang="en-US" altLang="ko-KR" sz="1000" i="1" dirty="0" err="1"/>
                  <a:t>sEMG</a:t>
                </a:r>
                <a:r>
                  <a:rPr lang="en-US" altLang="ko-KR" sz="1000" i="1" dirty="0"/>
                  <a:t> Sensor</a:t>
                </a:r>
                <a:endParaRPr lang="ko-KR" altLang="en-US" sz="1000" i="1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8E65B8-FF27-4352-83D9-36E491CB0E98}"/>
                </a:ext>
              </a:extLst>
            </p:cNvPr>
            <p:cNvSpPr txBox="1"/>
            <p:nvPr/>
          </p:nvSpPr>
          <p:spPr>
            <a:xfrm>
              <a:off x="2478228" y="5375576"/>
              <a:ext cx="39344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i="1" dirty="0" err="1"/>
                <a:t>sEMG</a:t>
              </a:r>
              <a:r>
                <a:rPr lang="en-US" altLang="ko-KR" sz="2400" i="1" dirty="0"/>
                <a:t> sensor + RGB-d Camera</a:t>
              </a:r>
              <a:endParaRPr lang="ko-KR" altLang="en-US" sz="2400" i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231883-8958-4684-B74E-8EE1F7A7DA5E}"/>
                </a:ext>
              </a:extLst>
            </p:cNvPr>
            <p:cNvSpPr txBox="1"/>
            <p:nvPr/>
          </p:nvSpPr>
          <p:spPr>
            <a:xfrm>
              <a:off x="2478228" y="5736307"/>
              <a:ext cx="25724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i="1" dirty="0"/>
                <a:t>(surface-Electromyography)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568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Background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&amp;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Knowledge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FD960-36C2-4F4D-9B17-57B58E674807}"/>
              </a:ext>
            </a:extLst>
          </p:cNvPr>
          <p:cNvSpPr txBox="1"/>
          <p:nvPr/>
        </p:nvSpPr>
        <p:spPr>
          <a:xfrm>
            <a:off x="277595" y="966313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1" dirty="0"/>
              <a:t>Raise an issue</a:t>
            </a:r>
            <a:endParaRPr lang="ko-KR" altLang="en-US" sz="2400" i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083526-2699-4F4F-883D-979A5A3A148F}"/>
              </a:ext>
            </a:extLst>
          </p:cNvPr>
          <p:cNvSpPr txBox="1"/>
          <p:nvPr/>
        </p:nvSpPr>
        <p:spPr>
          <a:xfrm>
            <a:off x="782443" y="2896738"/>
            <a:ext cx="1170167" cy="31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sEMG</a:t>
            </a:r>
            <a:r>
              <a:rPr lang="en-US" altLang="ko-KR" sz="1600" dirty="0"/>
              <a:t> sensor</a:t>
            </a:r>
            <a:endParaRPr lang="ko-KR" alt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5C1CD7-5FF0-43F2-8474-BC426FC8372D}"/>
              </a:ext>
            </a:extLst>
          </p:cNvPr>
          <p:cNvSpPr txBox="1"/>
          <p:nvPr/>
        </p:nvSpPr>
        <p:spPr>
          <a:xfrm>
            <a:off x="798958" y="4614424"/>
            <a:ext cx="1014460" cy="31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RGB-d cam</a:t>
            </a:r>
            <a:endParaRPr lang="ko-KR" altLang="en-US" sz="1600" dirty="0"/>
          </a:p>
        </p:txBody>
      </p:sp>
      <p:sp>
        <p:nvSpPr>
          <p:cNvPr id="51" name="왼쪽 중괄호 50">
            <a:extLst>
              <a:ext uri="{FF2B5EF4-FFF2-40B4-BE49-F238E27FC236}">
                <a16:creationId xmlns:a16="http://schemas.microsoft.com/office/drawing/2014/main" id="{9FC2D6A3-0A69-4629-B922-4E4E7093E79B}"/>
              </a:ext>
            </a:extLst>
          </p:cNvPr>
          <p:cNvSpPr/>
          <p:nvPr/>
        </p:nvSpPr>
        <p:spPr>
          <a:xfrm rot="5400000">
            <a:off x="1014467" y="1751064"/>
            <a:ext cx="156696" cy="58771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1F0AE3-A3D9-4288-A039-54A68DDCD31D}"/>
              </a:ext>
            </a:extLst>
          </p:cNvPr>
          <p:cNvSpPr txBox="1"/>
          <p:nvPr/>
        </p:nvSpPr>
        <p:spPr>
          <a:xfrm>
            <a:off x="575057" y="1662906"/>
            <a:ext cx="1028422" cy="283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time interval</a:t>
            </a:r>
            <a:endParaRPr lang="ko-KR" altLang="en-US" sz="14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0127F9A-9582-4A1C-9E38-0AC8C21E53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" t="894" r="81417" b="1240"/>
          <a:stretch/>
        </p:blipFill>
        <p:spPr>
          <a:xfrm>
            <a:off x="798982" y="2191622"/>
            <a:ext cx="587688" cy="70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4022787-2E22-4C8E-8FA0-FAD5AEABA4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" t="1585" r="80907" b="3573"/>
          <a:stretch/>
        </p:blipFill>
        <p:spPr>
          <a:xfrm>
            <a:off x="789673" y="3914561"/>
            <a:ext cx="606283" cy="700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2" name="왼쪽 중괄호 71">
            <a:extLst>
              <a:ext uri="{FF2B5EF4-FFF2-40B4-BE49-F238E27FC236}">
                <a16:creationId xmlns:a16="http://schemas.microsoft.com/office/drawing/2014/main" id="{103A6C05-4647-4379-8E13-18C9116662D5}"/>
              </a:ext>
            </a:extLst>
          </p:cNvPr>
          <p:cNvSpPr/>
          <p:nvPr/>
        </p:nvSpPr>
        <p:spPr>
          <a:xfrm rot="5400000">
            <a:off x="1014467" y="3463031"/>
            <a:ext cx="156696" cy="58771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9CAF972-50D6-4EA2-BBAA-4A59A2205B80}"/>
              </a:ext>
            </a:extLst>
          </p:cNvPr>
          <p:cNvSpPr txBox="1"/>
          <p:nvPr/>
        </p:nvSpPr>
        <p:spPr>
          <a:xfrm>
            <a:off x="578602" y="3374873"/>
            <a:ext cx="1028422" cy="283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time interval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EB6861-B489-44E7-B8CB-B0F96BE9E898}"/>
              </a:ext>
            </a:extLst>
          </p:cNvPr>
          <p:cNvSpPr txBox="1"/>
          <p:nvPr/>
        </p:nvSpPr>
        <p:spPr>
          <a:xfrm>
            <a:off x="3096627" y="2896740"/>
            <a:ext cx="1170167" cy="31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sEMG</a:t>
            </a:r>
            <a:r>
              <a:rPr lang="en-US" altLang="ko-KR" sz="1600" dirty="0"/>
              <a:t> sensor</a:t>
            </a:r>
            <a:endParaRPr lang="ko-KR" altLang="en-US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D0F3924-B40F-45D2-B72A-299A1C1B5E9A}"/>
              </a:ext>
            </a:extLst>
          </p:cNvPr>
          <p:cNvSpPr txBox="1"/>
          <p:nvPr/>
        </p:nvSpPr>
        <p:spPr>
          <a:xfrm>
            <a:off x="3113143" y="4614426"/>
            <a:ext cx="1014460" cy="31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RGB-d cam</a:t>
            </a:r>
            <a:endParaRPr lang="ko-KR" altLang="en-US" sz="16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B83327F9-1861-497A-B7A0-73D970C24C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894" r="911" b="1240"/>
          <a:stretch/>
        </p:blipFill>
        <p:spPr>
          <a:xfrm>
            <a:off x="3113167" y="2191624"/>
            <a:ext cx="3205440" cy="70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C2EF4DA-2D90-4B02-9904-93D5504960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" t="1585" r="415" b="3573"/>
          <a:stretch/>
        </p:blipFill>
        <p:spPr>
          <a:xfrm>
            <a:off x="3103857" y="3914563"/>
            <a:ext cx="3223538" cy="700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왼쪽 중괄호 77">
            <a:extLst>
              <a:ext uri="{FF2B5EF4-FFF2-40B4-BE49-F238E27FC236}">
                <a16:creationId xmlns:a16="http://schemas.microsoft.com/office/drawing/2014/main" id="{F9227ABD-574C-46C9-B4FD-607626AAF8A5}"/>
              </a:ext>
            </a:extLst>
          </p:cNvPr>
          <p:cNvSpPr/>
          <p:nvPr/>
        </p:nvSpPr>
        <p:spPr>
          <a:xfrm rot="5400000">
            <a:off x="4648267" y="2143417"/>
            <a:ext cx="135190" cy="320543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F9EE01-5125-487B-92F9-65FFF4CDC3D3}"/>
              </a:ext>
            </a:extLst>
          </p:cNvPr>
          <p:cNvSpPr txBox="1"/>
          <p:nvPr/>
        </p:nvSpPr>
        <p:spPr>
          <a:xfrm>
            <a:off x="4201414" y="3374874"/>
            <a:ext cx="1028422" cy="283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time interval</a:t>
            </a:r>
            <a:endParaRPr lang="ko-KR" altLang="en-US" sz="1400" dirty="0"/>
          </a:p>
        </p:txBody>
      </p:sp>
      <p:sp>
        <p:nvSpPr>
          <p:cNvPr id="80" name="왼쪽 중괄호 79">
            <a:extLst>
              <a:ext uri="{FF2B5EF4-FFF2-40B4-BE49-F238E27FC236}">
                <a16:creationId xmlns:a16="http://schemas.microsoft.com/office/drawing/2014/main" id="{C5EF21B2-7F21-4530-B233-52B598006A8E}"/>
              </a:ext>
            </a:extLst>
          </p:cNvPr>
          <p:cNvSpPr/>
          <p:nvPr/>
        </p:nvSpPr>
        <p:spPr>
          <a:xfrm rot="5400000">
            <a:off x="4648267" y="427888"/>
            <a:ext cx="135190" cy="320543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9253D4D-0CD0-4589-B107-7B2711090361}"/>
              </a:ext>
            </a:extLst>
          </p:cNvPr>
          <p:cNvSpPr txBox="1"/>
          <p:nvPr/>
        </p:nvSpPr>
        <p:spPr>
          <a:xfrm>
            <a:off x="4201414" y="1669097"/>
            <a:ext cx="1028422" cy="283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time interval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F5EC93-60EF-45E4-A680-ADF540ED5E72}"/>
              </a:ext>
            </a:extLst>
          </p:cNvPr>
          <p:cNvSpPr txBox="1"/>
          <p:nvPr/>
        </p:nvSpPr>
        <p:spPr>
          <a:xfrm>
            <a:off x="277595" y="2364352"/>
            <a:ext cx="278344" cy="3407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B5593F-F68D-4BD8-9A9E-15A0639B341A}"/>
              </a:ext>
            </a:extLst>
          </p:cNvPr>
          <p:cNvSpPr txBox="1"/>
          <p:nvPr/>
        </p:nvSpPr>
        <p:spPr>
          <a:xfrm>
            <a:off x="277595" y="4094239"/>
            <a:ext cx="278344" cy="3407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그림 25" descr="사람이(가) 표시된 사진&#10;&#10;자동 생성된 설명">
            <a:extLst>
              <a:ext uri="{FF2B5EF4-FFF2-40B4-BE49-F238E27FC236}">
                <a16:creationId xmlns:a16="http://schemas.microsoft.com/office/drawing/2014/main" id="{4F329FB6-F483-406A-BA25-6D735337E8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8" r="12403" b="57776"/>
          <a:stretch/>
        </p:blipFill>
        <p:spPr>
          <a:xfrm rot="5400000">
            <a:off x="6453740" y="2520423"/>
            <a:ext cx="3163110" cy="1548849"/>
          </a:xfrm>
          <a:prstGeom prst="rect">
            <a:avLst/>
          </a:prstGeom>
        </p:spPr>
      </p:pic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9CA1D5F0-824D-4028-B151-0B99C566BC25}"/>
              </a:ext>
            </a:extLst>
          </p:cNvPr>
          <p:cNvSpPr/>
          <p:nvPr/>
        </p:nvSpPr>
        <p:spPr>
          <a:xfrm rot="5400000">
            <a:off x="1037685" y="1723306"/>
            <a:ext cx="144490" cy="61460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5EE32F-AC4C-4DD6-A345-F682C1A2A4CD}"/>
              </a:ext>
            </a:extLst>
          </p:cNvPr>
          <p:cNvSpPr txBox="1"/>
          <p:nvPr/>
        </p:nvSpPr>
        <p:spPr>
          <a:xfrm>
            <a:off x="644316" y="1654337"/>
            <a:ext cx="915924" cy="26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dimension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AC92F923-1021-4BC9-911A-4AD20351A7F0}"/>
              </a:ext>
            </a:extLst>
          </p:cNvPr>
          <p:cNvSpPr/>
          <p:nvPr/>
        </p:nvSpPr>
        <p:spPr>
          <a:xfrm rot="5400000">
            <a:off x="1037685" y="3435809"/>
            <a:ext cx="144490" cy="61460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DE7FA5-10A7-41D1-B6B7-5002555C1569}"/>
              </a:ext>
            </a:extLst>
          </p:cNvPr>
          <p:cNvSpPr txBox="1"/>
          <p:nvPr/>
        </p:nvSpPr>
        <p:spPr>
          <a:xfrm>
            <a:off x="644316" y="3366840"/>
            <a:ext cx="915924" cy="26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dimension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왼쪽 중괄호 31">
            <a:extLst>
              <a:ext uri="{FF2B5EF4-FFF2-40B4-BE49-F238E27FC236}">
                <a16:creationId xmlns:a16="http://schemas.microsoft.com/office/drawing/2014/main" id="{094FF4DA-F91A-4F50-B1DD-E0D73DFF5C95}"/>
              </a:ext>
            </a:extLst>
          </p:cNvPr>
          <p:cNvSpPr/>
          <p:nvPr/>
        </p:nvSpPr>
        <p:spPr>
          <a:xfrm rot="5400000">
            <a:off x="4660927" y="415490"/>
            <a:ext cx="123595" cy="320934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392783-5411-49C6-B17A-D90D1D9C73A2}"/>
              </a:ext>
            </a:extLst>
          </p:cNvPr>
          <p:cNvSpPr txBox="1"/>
          <p:nvPr/>
        </p:nvSpPr>
        <p:spPr>
          <a:xfrm>
            <a:off x="4264762" y="1654337"/>
            <a:ext cx="915924" cy="26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dimension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18FD65DC-9067-415C-9310-5B0490DD828B}"/>
              </a:ext>
            </a:extLst>
          </p:cNvPr>
          <p:cNvSpPr/>
          <p:nvPr/>
        </p:nvSpPr>
        <p:spPr>
          <a:xfrm rot="5400000">
            <a:off x="4636133" y="2152787"/>
            <a:ext cx="164372" cy="3200529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D03BCC-6D2E-40C4-8320-A20EA626E171}"/>
              </a:ext>
            </a:extLst>
          </p:cNvPr>
          <p:cNvSpPr txBox="1"/>
          <p:nvPr/>
        </p:nvSpPr>
        <p:spPr>
          <a:xfrm>
            <a:off x="4257663" y="3366840"/>
            <a:ext cx="915924" cy="26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dimension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D501CE-414F-418A-BDFD-CD04127F1A51}"/>
              </a:ext>
            </a:extLst>
          </p:cNvPr>
          <p:cNvSpPr txBox="1"/>
          <p:nvPr/>
        </p:nvSpPr>
        <p:spPr>
          <a:xfrm>
            <a:off x="2179592" y="5490156"/>
            <a:ext cx="478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Generally, high dimensional data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65713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72" grpId="0" animBg="1"/>
      <p:bldP spid="73" grpId="0"/>
      <p:bldP spid="78" grpId="0" animBg="1"/>
      <p:bldP spid="79" grpId="0"/>
      <p:bldP spid="80" grpId="0" animBg="1"/>
      <p:bldP spid="81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Background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&amp;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Knowledge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FD960-36C2-4F4D-9B17-57B58E674807}"/>
              </a:ext>
            </a:extLst>
          </p:cNvPr>
          <p:cNvSpPr txBox="1"/>
          <p:nvPr/>
        </p:nvSpPr>
        <p:spPr>
          <a:xfrm>
            <a:off x="277589" y="964203"/>
            <a:ext cx="220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/>
              <a:t>How to predict?</a:t>
            </a:r>
            <a:endParaRPr lang="ko-KR" altLang="en-US" sz="2400" b="1" i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6C65A8-4134-4B54-B996-3CB8F763C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99" y="1418492"/>
            <a:ext cx="8588806" cy="157815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8824220-F85E-4F72-9E3B-21C32595A0C3}"/>
              </a:ext>
            </a:extLst>
          </p:cNvPr>
          <p:cNvGrpSpPr/>
          <p:nvPr/>
        </p:nvGrpSpPr>
        <p:grpSpPr>
          <a:xfrm>
            <a:off x="277590" y="3316710"/>
            <a:ext cx="8588816" cy="2716256"/>
            <a:chOff x="277589" y="3177540"/>
            <a:chExt cx="8588816" cy="300676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0A27C46-633A-4BF1-962E-599B0FBF5BB4}"/>
                </a:ext>
              </a:extLst>
            </p:cNvPr>
            <p:cNvGrpSpPr/>
            <p:nvPr/>
          </p:nvGrpSpPr>
          <p:grpSpPr>
            <a:xfrm>
              <a:off x="277589" y="3177540"/>
              <a:ext cx="4106631" cy="3006769"/>
              <a:chOff x="277589" y="3177540"/>
              <a:chExt cx="4106631" cy="3006769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1DF9748-4C3D-4F0E-9399-C7E13ECB665E}"/>
                  </a:ext>
                </a:extLst>
              </p:cNvPr>
              <p:cNvSpPr/>
              <p:nvPr/>
            </p:nvSpPr>
            <p:spPr>
              <a:xfrm>
                <a:off x="277589" y="4006233"/>
                <a:ext cx="4106631" cy="2178076"/>
              </a:xfrm>
              <a:prstGeom prst="roundRect">
                <a:avLst>
                  <a:gd name="adj" fmla="val 9845"/>
                </a:avLst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4ECB9A1-B0D9-4CA9-AC5D-821657AF4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865" y="4180871"/>
                <a:ext cx="1828800" cy="1828800"/>
              </a:xfrm>
              <a:prstGeom prst="rect">
                <a:avLst/>
              </a:prstGeom>
            </p:spPr>
          </p:pic>
          <p:pic>
            <p:nvPicPr>
              <p:cNvPr id="24" name="그림 23" descr="운송, 항공기이(가) 표시된 사진&#10;&#10;자동 생성된 설명">
                <a:extLst>
                  <a:ext uri="{FF2B5EF4-FFF2-40B4-BE49-F238E27FC236}">
                    <a16:creationId xmlns:a16="http://schemas.microsoft.com/office/drawing/2014/main" id="{4B845618-03D6-4CA2-A6E3-CEF7977B5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5203" y="4180871"/>
                <a:ext cx="1828800" cy="1828800"/>
              </a:xfrm>
              <a:prstGeom prst="rect">
                <a:avLst/>
              </a:prstGeom>
            </p:spPr>
          </p:pic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AD99E1CB-DFBE-487A-8B04-644AC9320C9F}"/>
                  </a:ext>
                </a:extLst>
              </p:cNvPr>
              <p:cNvCxnSpPr/>
              <p:nvPr/>
            </p:nvCxnSpPr>
            <p:spPr>
              <a:xfrm>
                <a:off x="697230" y="3177540"/>
                <a:ext cx="0" cy="66294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7A431C-55D8-4778-A030-833FDF5FD42A}"/>
                  </a:ext>
                </a:extLst>
              </p:cNvPr>
              <p:cNvSpPr txBox="1"/>
              <p:nvPr/>
            </p:nvSpPr>
            <p:spPr>
              <a:xfrm>
                <a:off x="901374" y="3281224"/>
                <a:ext cx="2616123" cy="520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Data Visualization</a:t>
                </a:r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A8958B3-6524-439D-95C0-D3B73241F1BD}"/>
                </a:ext>
              </a:extLst>
            </p:cNvPr>
            <p:cNvGrpSpPr/>
            <p:nvPr/>
          </p:nvGrpSpPr>
          <p:grpSpPr>
            <a:xfrm>
              <a:off x="4571992" y="4034790"/>
              <a:ext cx="4294413" cy="2149519"/>
              <a:chOff x="4571992" y="4034790"/>
              <a:chExt cx="4294413" cy="2149519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044D0523-34F6-4E74-9F8A-7C4A347ADAE1}"/>
                  </a:ext>
                </a:extLst>
              </p:cNvPr>
              <p:cNvSpPr/>
              <p:nvPr/>
            </p:nvSpPr>
            <p:spPr>
              <a:xfrm>
                <a:off x="5875030" y="4034790"/>
                <a:ext cx="2991375" cy="2149519"/>
              </a:xfrm>
              <a:prstGeom prst="roundRect">
                <a:avLst>
                  <a:gd name="adj" fmla="val 9845"/>
                </a:avLst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200" b="1" i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CNN</a:t>
                </a:r>
                <a:endParaRPr lang="ko-KR" altLang="en-US" sz="7200" b="1" i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3DA11448-DDBB-4A6B-8AA9-2284A81F5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1992" y="5132746"/>
                <a:ext cx="102055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1C2650-FFAD-4B89-AE25-D52DD1CE6174}"/>
                  </a:ext>
                </a:extLst>
              </p:cNvPr>
              <p:cNvSpPr txBox="1"/>
              <p:nvPr/>
            </p:nvSpPr>
            <p:spPr>
              <a:xfrm>
                <a:off x="4712614" y="4503305"/>
                <a:ext cx="965619" cy="520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Input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5986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4F655-79CF-4D63-9A9D-7E7FA0CB3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84247" y="857974"/>
            <a:ext cx="7188199" cy="1517435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800" kern="0" dirty="0">
                <a:solidFill>
                  <a:prstClr val="white"/>
                </a:solidFill>
                <a:latin typeface="+mn-ea"/>
              </a:rPr>
              <a:t>ISIS 2021 International Symposium on Advanced Intelligent Systems</a:t>
            </a:r>
            <a:endParaRPr lang="ko-KR" altLang="en-US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EB9DA9-91A5-47D6-8AE0-5F4E260F5ACF}"/>
              </a:ext>
            </a:extLst>
          </p:cNvPr>
          <p:cNvSpPr/>
          <p:nvPr/>
        </p:nvSpPr>
        <p:spPr>
          <a:xfrm>
            <a:off x="611561" y="2586486"/>
            <a:ext cx="8015380" cy="1030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292" eaLnBrk="0" latinLnBrk="0" hangingPunct="0">
              <a:lnSpc>
                <a:spcPct val="114000"/>
              </a:lnSpc>
              <a:buSzPct val="100000"/>
              <a:defRPr/>
            </a:pPr>
            <a:r>
              <a:rPr lang="en-US" altLang="ko-KR" sz="2800" kern="0" spc="-30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rPr>
              <a:t>A Dimension Reduction Technique to Classify Upper Arm</a:t>
            </a:r>
            <a:r>
              <a:rPr lang="en-US" altLang="ko-KR" sz="28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rPr>
              <a:t> Gym-Workouts in Realtime with </a:t>
            </a:r>
            <a:r>
              <a:rPr lang="en-US" altLang="ko-KR" sz="2800" kern="0" spc="-151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rPr>
              <a:t>TinyML</a:t>
            </a:r>
            <a:endParaRPr lang="en-US" altLang="ko-KR" sz="3200" kern="0" spc="-151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EA0A5F7A-49C5-4835-AF29-90BDAFEB2B6A}"/>
              </a:ext>
            </a:extLst>
          </p:cNvPr>
          <p:cNvSpPr/>
          <p:nvPr/>
        </p:nvSpPr>
        <p:spPr>
          <a:xfrm>
            <a:off x="670121" y="3814359"/>
            <a:ext cx="7879404" cy="0"/>
          </a:xfrm>
          <a:custGeom>
            <a:avLst/>
            <a:gdLst>
              <a:gd name="connsiteX0" fmla="*/ 0 w 7879404"/>
              <a:gd name="connsiteY0" fmla="*/ 0 h 0"/>
              <a:gd name="connsiteX1" fmla="*/ 7879404 w 78794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79404">
                <a:moveTo>
                  <a:pt x="0" y="0"/>
                </a:moveTo>
                <a:lnTo>
                  <a:pt x="7879404" y="0"/>
                </a:ln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2">
            <a:extLst>
              <a:ext uri="{FF2B5EF4-FFF2-40B4-BE49-F238E27FC236}">
                <a16:creationId xmlns:a16="http://schemas.microsoft.com/office/drawing/2014/main" id="{FB7971B0-0A86-4B02-9053-C1B5B06F184B}"/>
              </a:ext>
            </a:extLst>
          </p:cNvPr>
          <p:cNvSpPr/>
          <p:nvPr/>
        </p:nvSpPr>
        <p:spPr>
          <a:xfrm>
            <a:off x="611561" y="3868616"/>
            <a:ext cx="8015380" cy="762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292" eaLnBrk="0" hangingPunct="0">
              <a:lnSpc>
                <a:spcPct val="114000"/>
              </a:lnSpc>
              <a:buSzPct val="100000"/>
              <a:defRPr/>
            </a:pPr>
            <a:r>
              <a:rPr lang="en-US" altLang="ko-KR" sz="20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rPr>
              <a:t>Division of Computer and Telecommunication Engineering</a:t>
            </a:r>
          </a:p>
          <a:p>
            <a:pPr algn="ctr" defTabSz="1330292" eaLnBrk="0" hangingPunct="0">
              <a:lnSpc>
                <a:spcPct val="114000"/>
              </a:lnSpc>
              <a:buSzPct val="100000"/>
              <a:defRPr/>
            </a:pPr>
            <a:r>
              <a:rPr lang="en-US" altLang="ko-KR" sz="20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rPr>
              <a:t>Yonsei University</a:t>
            </a:r>
          </a:p>
        </p:txBody>
      </p:sp>
      <p:sp>
        <p:nvSpPr>
          <p:cNvPr id="8" name="직사각형 12">
            <a:extLst>
              <a:ext uri="{FF2B5EF4-FFF2-40B4-BE49-F238E27FC236}">
                <a16:creationId xmlns:a16="http://schemas.microsoft.com/office/drawing/2014/main" id="{6F8816CF-F33D-4493-9440-E44D2CC1A27B}"/>
              </a:ext>
            </a:extLst>
          </p:cNvPr>
          <p:cNvSpPr/>
          <p:nvPr/>
        </p:nvSpPr>
        <p:spPr>
          <a:xfrm>
            <a:off x="564670" y="5442130"/>
            <a:ext cx="8015380" cy="83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292" eaLnBrk="0" latinLnBrk="0" hangingPunct="0">
              <a:lnSpc>
                <a:spcPct val="114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20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rPr>
              <a:t>Ho-</a:t>
            </a:r>
            <a:r>
              <a:rPr lang="en-US" altLang="ko-KR" sz="2000" kern="0" spc="-151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rPr>
              <a:t>Jin</a:t>
            </a:r>
            <a:r>
              <a:rPr lang="en-US" altLang="ko-KR" sz="20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rPr>
              <a:t> Jung</a:t>
            </a:r>
          </a:p>
          <a:p>
            <a:pPr algn="ctr" defTabSz="1330292" eaLnBrk="0" latinLnBrk="0" hangingPunct="0">
              <a:lnSpc>
                <a:spcPct val="114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20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+mn-ea"/>
              </a:rPr>
              <a:t>hojinj@yonsei.ac.kr</a:t>
            </a:r>
          </a:p>
        </p:txBody>
      </p:sp>
    </p:spTree>
    <p:extLst>
      <p:ext uri="{BB962C8B-B14F-4D97-AF65-F5344CB8AC3E}">
        <p14:creationId xmlns:p14="http://schemas.microsoft.com/office/powerpoint/2010/main" val="18115541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Background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&amp;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Knowledge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FD960-36C2-4F4D-9B17-57B58E674807}"/>
              </a:ext>
            </a:extLst>
          </p:cNvPr>
          <p:cNvSpPr txBox="1"/>
          <p:nvPr/>
        </p:nvSpPr>
        <p:spPr>
          <a:xfrm>
            <a:off x="277589" y="964203"/>
            <a:ext cx="163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/>
              <a:t>In general..</a:t>
            </a:r>
            <a:endParaRPr lang="ko-KR" altLang="en-US" sz="2400" b="1" i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1DF9748-4C3D-4F0E-9399-C7E13ECB665E}"/>
              </a:ext>
            </a:extLst>
          </p:cNvPr>
          <p:cNvSpPr/>
          <p:nvPr/>
        </p:nvSpPr>
        <p:spPr>
          <a:xfrm>
            <a:off x="3449141" y="2142238"/>
            <a:ext cx="2001346" cy="2996903"/>
          </a:xfrm>
          <a:prstGeom prst="roundRect">
            <a:avLst>
              <a:gd name="adj" fmla="val 9845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ko-KR" alt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C630A03-C6E6-4801-96D7-C470E16110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96" r="39354"/>
          <a:stretch/>
        </p:blipFill>
        <p:spPr>
          <a:xfrm>
            <a:off x="403600" y="2261517"/>
            <a:ext cx="1771970" cy="2837890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7B14E2-3665-4B0C-B34C-C747BE6EA5F3}"/>
              </a:ext>
            </a:extLst>
          </p:cNvPr>
          <p:cNvSpPr txBox="1"/>
          <p:nvPr/>
        </p:nvSpPr>
        <p:spPr>
          <a:xfrm>
            <a:off x="-89993" y="2328162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dirty="0"/>
              <a:t>time </a:t>
            </a:r>
            <a:r>
              <a:rPr lang="ko-KR" altLang="en-US" sz="2000" dirty="0"/>
              <a:t>→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E8AFAA3-3436-4FA4-9459-1DA28A44AE55}"/>
              </a:ext>
            </a:extLst>
          </p:cNvPr>
          <p:cNvSpPr/>
          <p:nvPr/>
        </p:nvSpPr>
        <p:spPr>
          <a:xfrm>
            <a:off x="6498282" y="2142239"/>
            <a:ext cx="2368125" cy="2957168"/>
          </a:xfrm>
          <a:prstGeom prst="roundRect">
            <a:avLst>
              <a:gd name="adj" fmla="val 9845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Multi-label</a:t>
            </a:r>
          </a:p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endParaRPr lang="ko-KR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0686F4-C591-43C9-A181-1870226CF287}"/>
              </a:ext>
            </a:extLst>
          </p:cNvPr>
          <p:cNvSpPr/>
          <p:nvPr/>
        </p:nvSpPr>
        <p:spPr>
          <a:xfrm>
            <a:off x="338785" y="2261520"/>
            <a:ext cx="1836784" cy="2877624"/>
          </a:xfrm>
          <a:prstGeom prst="roundRect">
            <a:avLst>
              <a:gd name="adj" fmla="val 9845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endParaRPr lang="ko-KR" alt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47D78-786E-441F-B38E-8B72B290487C}"/>
              </a:ext>
            </a:extLst>
          </p:cNvPr>
          <p:cNvSpPr txBox="1"/>
          <p:nvPr/>
        </p:nvSpPr>
        <p:spPr>
          <a:xfrm>
            <a:off x="2479720" y="3256120"/>
            <a:ext cx="734496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ko-KR" sz="2000" dirty="0"/>
              <a:t>input</a:t>
            </a:r>
            <a:endParaRPr lang="ko-KR" altLang="en-US" sz="20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AE2E36-628D-494C-9199-B5EFB46F9FCA}"/>
              </a:ext>
            </a:extLst>
          </p:cNvPr>
          <p:cNvCxnSpPr>
            <a:cxnSpLocks/>
          </p:cNvCxnSpPr>
          <p:nvPr/>
        </p:nvCxnSpPr>
        <p:spPr>
          <a:xfrm>
            <a:off x="2383121" y="3786404"/>
            <a:ext cx="92769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0E68CFB-6084-46D0-9738-95836F5F78CC}"/>
              </a:ext>
            </a:extLst>
          </p:cNvPr>
          <p:cNvSpPr txBox="1"/>
          <p:nvPr/>
        </p:nvSpPr>
        <p:spPr>
          <a:xfrm>
            <a:off x="5517393" y="3300219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Output</a:t>
            </a:r>
            <a:endParaRPr lang="ko-KR" altLang="en-US" sz="20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F5F04FC-1CAC-40C9-A280-038E4F265FAA}"/>
              </a:ext>
            </a:extLst>
          </p:cNvPr>
          <p:cNvCxnSpPr>
            <a:cxnSpLocks/>
          </p:cNvCxnSpPr>
          <p:nvPr/>
        </p:nvCxnSpPr>
        <p:spPr>
          <a:xfrm>
            <a:off x="5597706" y="3767830"/>
            <a:ext cx="76985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16724" y="6409505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Background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&amp;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Knowledge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FD960-36C2-4F4D-9B17-57B58E674807}"/>
              </a:ext>
            </a:extLst>
          </p:cNvPr>
          <p:cNvSpPr txBox="1"/>
          <p:nvPr/>
        </p:nvSpPr>
        <p:spPr>
          <a:xfrm>
            <a:off x="277589" y="964203"/>
            <a:ext cx="220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/>
              <a:t>How to predict?</a:t>
            </a:r>
            <a:endParaRPr lang="ko-KR" altLang="en-US" sz="2400" b="1" i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C4110B-38C9-40D2-8718-C005214F0EB5}"/>
              </a:ext>
            </a:extLst>
          </p:cNvPr>
          <p:cNvCxnSpPr>
            <a:cxnSpLocks/>
          </p:cNvCxnSpPr>
          <p:nvPr/>
        </p:nvCxnSpPr>
        <p:spPr>
          <a:xfrm>
            <a:off x="2383121" y="3786404"/>
            <a:ext cx="92769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1E32961-C061-431D-830A-E2B0D5734990}"/>
              </a:ext>
            </a:extLst>
          </p:cNvPr>
          <p:cNvSpPr txBox="1"/>
          <p:nvPr/>
        </p:nvSpPr>
        <p:spPr>
          <a:xfrm>
            <a:off x="-89993" y="2328162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dirty="0"/>
              <a:t>time </a:t>
            </a:r>
            <a:r>
              <a:rPr lang="ko-KR" altLang="en-US" sz="2000" dirty="0"/>
              <a:t>→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617DB-8EBF-427F-9DA5-C358EB4F162B}"/>
              </a:ext>
            </a:extLst>
          </p:cNvPr>
          <p:cNvSpPr txBox="1"/>
          <p:nvPr/>
        </p:nvSpPr>
        <p:spPr>
          <a:xfrm>
            <a:off x="2477316" y="3305867"/>
            <a:ext cx="739306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sz="2000" dirty="0"/>
              <a:t>Input</a:t>
            </a:r>
            <a:endParaRPr lang="ko-KR" altLang="en-US" sz="2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8C647A-C9CF-4872-AFC8-197866EA54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96" r="39354"/>
          <a:stretch/>
        </p:blipFill>
        <p:spPr>
          <a:xfrm>
            <a:off x="403600" y="2261517"/>
            <a:ext cx="1771970" cy="2837890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E59B26E-99DF-4386-B090-8927CB81FDFD}"/>
              </a:ext>
            </a:extLst>
          </p:cNvPr>
          <p:cNvSpPr/>
          <p:nvPr/>
        </p:nvSpPr>
        <p:spPr>
          <a:xfrm>
            <a:off x="3449141" y="2142238"/>
            <a:ext cx="2001346" cy="2996903"/>
          </a:xfrm>
          <a:prstGeom prst="roundRect">
            <a:avLst>
              <a:gd name="adj" fmla="val 9845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  <a:endParaRPr lang="ko-KR" alt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E7CBB0-E38F-4819-9DC9-956577FF4127}"/>
              </a:ext>
            </a:extLst>
          </p:cNvPr>
          <p:cNvSpPr txBox="1"/>
          <p:nvPr/>
        </p:nvSpPr>
        <p:spPr>
          <a:xfrm>
            <a:off x="5517393" y="3300219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Output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99231B1-ED35-4145-9EB6-7064D513B39A}"/>
              </a:ext>
            </a:extLst>
          </p:cNvPr>
          <p:cNvCxnSpPr>
            <a:cxnSpLocks/>
          </p:cNvCxnSpPr>
          <p:nvPr/>
        </p:nvCxnSpPr>
        <p:spPr>
          <a:xfrm>
            <a:off x="5597706" y="3767830"/>
            <a:ext cx="76985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6691420-374E-4B24-A237-90116D5E4D7B}"/>
              </a:ext>
            </a:extLst>
          </p:cNvPr>
          <p:cNvSpPr/>
          <p:nvPr/>
        </p:nvSpPr>
        <p:spPr>
          <a:xfrm>
            <a:off x="6497052" y="2142239"/>
            <a:ext cx="2368125" cy="2957168"/>
          </a:xfrm>
          <a:prstGeom prst="roundRect">
            <a:avLst>
              <a:gd name="adj" fmla="val 9845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Multi-label</a:t>
            </a:r>
          </a:p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endParaRPr lang="ko-KR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504D1B-461E-4ED7-9F31-DA5BCB880F1A}"/>
              </a:ext>
            </a:extLst>
          </p:cNvPr>
          <p:cNvGrpSpPr/>
          <p:nvPr/>
        </p:nvGrpSpPr>
        <p:grpSpPr>
          <a:xfrm>
            <a:off x="401600" y="2261518"/>
            <a:ext cx="1771970" cy="2877622"/>
            <a:chOff x="3245888" y="1814323"/>
            <a:chExt cx="2013030" cy="3746209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1A85D18-4277-42C8-B70C-0A4D39BAB668}"/>
                </a:ext>
              </a:extLst>
            </p:cNvPr>
            <p:cNvSpPr/>
            <p:nvPr/>
          </p:nvSpPr>
          <p:spPr>
            <a:xfrm>
              <a:off x="3245888" y="1814323"/>
              <a:ext cx="2013030" cy="3746209"/>
            </a:xfrm>
            <a:prstGeom prst="roundRect">
              <a:avLst>
                <a:gd name="adj" fmla="val 9845"/>
              </a:avLst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0DF7541-5D0D-481C-AA17-6C4D0CBE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575" y="1942802"/>
              <a:ext cx="1828800" cy="1652102"/>
            </a:xfrm>
            <a:prstGeom prst="rect">
              <a:avLst/>
            </a:prstGeom>
          </p:spPr>
        </p:pic>
        <p:pic>
          <p:nvPicPr>
            <p:cNvPr id="41" name="그림 40" descr="운송, 항공기이(가) 표시된 사진&#10;&#10;자동 생성된 설명">
              <a:extLst>
                <a:ext uri="{FF2B5EF4-FFF2-40B4-BE49-F238E27FC236}">
                  <a16:creationId xmlns:a16="http://schemas.microsoft.com/office/drawing/2014/main" id="{E2607D55-A979-4390-BA92-75E3BA18B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4077" y="3782387"/>
              <a:ext cx="1828800" cy="1652102"/>
            </a:xfrm>
            <a:prstGeom prst="rect">
              <a:avLst/>
            </a:prstGeom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3AF1A4E-42A7-426D-BF6D-9C844A2620D9}"/>
              </a:ext>
            </a:extLst>
          </p:cNvPr>
          <p:cNvSpPr/>
          <p:nvPr/>
        </p:nvSpPr>
        <p:spPr>
          <a:xfrm>
            <a:off x="3446884" y="2142232"/>
            <a:ext cx="2001346" cy="2996903"/>
          </a:xfrm>
          <a:prstGeom prst="roundRect">
            <a:avLst>
              <a:gd name="adj" fmla="val 9845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ko-KR" alt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877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B75E46E-456E-44A0-BCB8-354984CA14B3}"/>
              </a:ext>
            </a:extLst>
          </p:cNvPr>
          <p:cNvGrpSpPr/>
          <p:nvPr/>
        </p:nvGrpSpPr>
        <p:grpSpPr>
          <a:xfrm>
            <a:off x="28301" y="6441363"/>
            <a:ext cx="9115699" cy="429947"/>
            <a:chOff x="16721" y="6409502"/>
            <a:chExt cx="9115699" cy="429947"/>
          </a:xfrm>
        </p:grpSpPr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34A81C56-46B7-48C6-BB75-EF78AEBE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9" y="6409502"/>
              <a:ext cx="425841" cy="425841"/>
            </a:xfrm>
            <a:prstGeom prst="rect">
              <a:avLst/>
            </a:prstGeom>
          </p:spPr>
        </p:pic>
        <p:pic>
          <p:nvPicPr>
            <p:cNvPr id="4" name="Picture 19">
              <a:extLst>
                <a:ext uri="{FF2B5EF4-FFF2-40B4-BE49-F238E27FC236}">
                  <a16:creationId xmlns:a16="http://schemas.microsoft.com/office/drawing/2014/main" id="{54DB254E-A168-49E7-A8A8-20826DD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1" y="6413608"/>
              <a:ext cx="1040361" cy="425841"/>
            </a:xfrm>
            <a:prstGeom prst="rect">
              <a:avLst/>
            </a:prstGeom>
          </p:spPr>
        </p:pic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37BFD169-B816-4E5E-AB53-3847C352FD22}"/>
                </a:ext>
              </a:extLst>
            </p:cNvPr>
            <p:cNvSpPr/>
            <p:nvPr/>
          </p:nvSpPr>
          <p:spPr>
            <a:xfrm>
              <a:off x="1161188" y="6474191"/>
              <a:ext cx="7408123" cy="0"/>
            </a:xfrm>
            <a:custGeom>
              <a:avLst/>
              <a:gdLst>
                <a:gd name="connsiteX0" fmla="*/ 0 w 7879404"/>
                <a:gd name="connsiteY0" fmla="*/ 0 h 0"/>
                <a:gd name="connsiteX1" fmla="*/ 7879404 w 78794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9404">
                  <a:moveTo>
                    <a:pt x="0" y="0"/>
                  </a:moveTo>
                  <a:lnTo>
                    <a:pt x="7879404" y="0"/>
                  </a:lnTo>
                </a:path>
              </a:pathLst>
            </a:custGeom>
            <a:noFill/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" name="직사각형 20">
            <a:extLst>
              <a:ext uri="{FF2B5EF4-FFF2-40B4-BE49-F238E27FC236}">
                <a16:creationId xmlns:a16="http://schemas.microsoft.com/office/drawing/2014/main" id="{2319EA35-3C1D-4C6E-8C63-430762533FA4}"/>
              </a:ext>
            </a:extLst>
          </p:cNvPr>
          <p:cNvSpPr/>
          <p:nvPr/>
        </p:nvSpPr>
        <p:spPr>
          <a:xfrm>
            <a:off x="277595" y="327906"/>
            <a:ext cx="8588812" cy="43954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Background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&amp;</a:t>
            </a:r>
            <a:r>
              <a:rPr lang="ko-KR" altLang="en-US" sz="2000" kern="0" dirty="0"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+mn-ea"/>
              </a:rPr>
              <a:t>Knowledge</a:t>
            </a:r>
            <a:endParaRPr lang="ko-KR" altLang="en-US" sz="20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87A8847-73FC-4C32-89A3-207F3CFCC417}"/>
              </a:ext>
            </a:extLst>
          </p:cNvPr>
          <p:cNvSpPr txBox="1"/>
          <p:nvPr/>
        </p:nvSpPr>
        <p:spPr>
          <a:xfrm>
            <a:off x="277596" y="1219537"/>
            <a:ext cx="8588812" cy="1414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Able to run tiny machine..</a:t>
            </a:r>
          </a:p>
          <a:p>
            <a:endParaRPr lang="en-US" altLang="ko-KR" sz="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i="1" dirty="0"/>
              <a:t>Dimension reduction  (via t-SNE)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i="1" dirty="0"/>
              <a:t>Check the separability between classes in reduced space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8E30B4-B308-4FED-BE48-91FCE35048C0}"/>
              </a:ext>
            </a:extLst>
          </p:cNvPr>
          <p:cNvGrpSpPr/>
          <p:nvPr/>
        </p:nvGrpSpPr>
        <p:grpSpPr>
          <a:xfrm>
            <a:off x="481058" y="3250314"/>
            <a:ext cx="8181884" cy="1959538"/>
            <a:chOff x="481058" y="3250314"/>
            <a:chExt cx="8181884" cy="1959538"/>
          </a:xfrm>
        </p:grpSpPr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26614FA-6AFF-42C6-9C42-81536875D9BF}"/>
                </a:ext>
              </a:extLst>
            </p:cNvPr>
            <p:cNvCxnSpPr>
              <a:cxnSpLocks/>
            </p:cNvCxnSpPr>
            <p:nvPr/>
          </p:nvCxnSpPr>
          <p:spPr>
            <a:xfrm>
              <a:off x="3575710" y="4301734"/>
              <a:ext cx="174879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79D921A-EC52-4964-BE33-C2A83E0A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058" y="3642823"/>
              <a:ext cx="2221650" cy="1567029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1179507-15A8-476C-956D-B67CCB711302}"/>
                </a:ext>
              </a:extLst>
            </p:cNvPr>
            <p:cNvSpPr/>
            <p:nvPr/>
          </p:nvSpPr>
          <p:spPr>
            <a:xfrm rot="15300000">
              <a:off x="2181624" y="4844304"/>
              <a:ext cx="90363" cy="903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1561940-980C-4E6B-A11A-9DD2FEE338F7}"/>
                </a:ext>
              </a:extLst>
            </p:cNvPr>
            <p:cNvSpPr/>
            <p:nvPr/>
          </p:nvSpPr>
          <p:spPr>
            <a:xfrm rot="15300000">
              <a:off x="1857722" y="4634401"/>
              <a:ext cx="90363" cy="903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CE54A7D-88F7-44A3-B4AE-F75FDF6FC198}"/>
                </a:ext>
              </a:extLst>
            </p:cNvPr>
            <p:cNvSpPr/>
            <p:nvPr/>
          </p:nvSpPr>
          <p:spPr>
            <a:xfrm rot="15300000">
              <a:off x="1533566" y="4424566"/>
              <a:ext cx="90363" cy="903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B941302-5ABF-4D08-92EB-208E0D3B4637}"/>
                </a:ext>
              </a:extLst>
            </p:cNvPr>
            <p:cNvSpPr/>
            <p:nvPr/>
          </p:nvSpPr>
          <p:spPr>
            <a:xfrm rot="15300000">
              <a:off x="1339930" y="4679592"/>
              <a:ext cx="90363" cy="903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4F9848B-74CA-4AF5-B3E9-1BAE51794F4F}"/>
                </a:ext>
              </a:extLst>
            </p:cNvPr>
            <p:cNvSpPr/>
            <p:nvPr/>
          </p:nvSpPr>
          <p:spPr>
            <a:xfrm rot="15300000">
              <a:off x="1345138" y="3766738"/>
              <a:ext cx="90363" cy="903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D631B59-95B4-44AD-A4E4-83C65A056D0A}"/>
                </a:ext>
              </a:extLst>
            </p:cNvPr>
            <p:cNvSpPr/>
            <p:nvPr/>
          </p:nvSpPr>
          <p:spPr>
            <a:xfrm rot="15300000">
              <a:off x="1420947" y="4004269"/>
              <a:ext cx="90363" cy="903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E944134-0E5B-4C77-8406-53D6FBAAFE9F}"/>
                </a:ext>
              </a:extLst>
            </p:cNvPr>
            <p:cNvSpPr/>
            <p:nvPr/>
          </p:nvSpPr>
          <p:spPr>
            <a:xfrm rot="15300000">
              <a:off x="1605193" y="4063339"/>
              <a:ext cx="90363" cy="903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3BE7F5-3123-43A6-ABB4-E412123CC6C4}"/>
                </a:ext>
              </a:extLst>
            </p:cNvPr>
            <p:cNvSpPr/>
            <p:nvPr/>
          </p:nvSpPr>
          <p:spPr>
            <a:xfrm rot="15300000">
              <a:off x="1889660" y="4296798"/>
              <a:ext cx="90363" cy="903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963BA18-E345-4AB6-A73E-B717B85A697D}"/>
                </a:ext>
              </a:extLst>
            </p:cNvPr>
            <p:cNvSpPr/>
            <p:nvPr/>
          </p:nvSpPr>
          <p:spPr>
            <a:xfrm rot="15300000">
              <a:off x="1720128" y="4178062"/>
              <a:ext cx="90363" cy="903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A4C5BD-7086-4CD9-A06B-125E15D2214A}"/>
                </a:ext>
              </a:extLst>
            </p:cNvPr>
            <p:cNvSpPr txBox="1"/>
            <p:nvPr/>
          </p:nvSpPr>
          <p:spPr>
            <a:xfrm>
              <a:off x="827615" y="3250314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High dimension</a:t>
              </a:r>
              <a:endParaRPr lang="ko-KR" altLang="en-US" dirty="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2E0B259-FBD7-418D-8ECF-0352CE6CC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1292" y="3642823"/>
              <a:ext cx="2221650" cy="1567029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37B319-83D4-480B-9881-F51CF909A800}"/>
                </a:ext>
              </a:extLst>
            </p:cNvPr>
            <p:cNvSpPr txBox="1"/>
            <p:nvPr/>
          </p:nvSpPr>
          <p:spPr>
            <a:xfrm>
              <a:off x="6809283" y="3250314"/>
              <a:ext cx="1604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Low dimension</a:t>
              </a:r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004B3FE-4CB7-42BA-9F08-AAF7497C8BA4}"/>
                </a:ext>
              </a:extLst>
            </p:cNvPr>
            <p:cNvSpPr/>
            <p:nvPr/>
          </p:nvSpPr>
          <p:spPr>
            <a:xfrm rot="15300000">
              <a:off x="8094146" y="4967111"/>
              <a:ext cx="90363" cy="903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2A644F3-0F91-4171-AA4C-E58B4D424FF3}"/>
                </a:ext>
              </a:extLst>
            </p:cNvPr>
            <p:cNvSpPr/>
            <p:nvPr/>
          </p:nvSpPr>
          <p:spPr>
            <a:xfrm rot="15300000">
              <a:off x="7770244" y="4967111"/>
              <a:ext cx="90363" cy="903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F968F36-C3A9-412C-9E1E-43596C3E7B4B}"/>
                </a:ext>
              </a:extLst>
            </p:cNvPr>
            <p:cNvSpPr/>
            <p:nvPr/>
          </p:nvSpPr>
          <p:spPr>
            <a:xfrm rot="15300000">
              <a:off x="7446088" y="4967111"/>
              <a:ext cx="90363" cy="903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9306F4D-C1B7-4594-99C2-0D64542CEC87}"/>
                </a:ext>
              </a:extLst>
            </p:cNvPr>
            <p:cNvSpPr/>
            <p:nvPr/>
          </p:nvSpPr>
          <p:spPr>
            <a:xfrm rot="15300000">
              <a:off x="7252452" y="4967111"/>
              <a:ext cx="90363" cy="903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061A64E-6A95-42CD-9A26-362F814D203E}"/>
                </a:ext>
              </a:extLst>
            </p:cNvPr>
            <p:cNvSpPr/>
            <p:nvPr/>
          </p:nvSpPr>
          <p:spPr>
            <a:xfrm rot="15300000">
              <a:off x="7257660" y="4967111"/>
              <a:ext cx="90363" cy="903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499328E-AF79-44F4-B313-122A5C5D7DDF}"/>
                </a:ext>
              </a:extLst>
            </p:cNvPr>
            <p:cNvSpPr/>
            <p:nvPr/>
          </p:nvSpPr>
          <p:spPr>
            <a:xfrm rot="15300000">
              <a:off x="7333469" y="4967111"/>
              <a:ext cx="90363" cy="903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8436396-981C-47AE-9B10-341B386766A9}"/>
                </a:ext>
              </a:extLst>
            </p:cNvPr>
            <p:cNvSpPr/>
            <p:nvPr/>
          </p:nvSpPr>
          <p:spPr>
            <a:xfrm rot="15300000">
              <a:off x="7517715" y="4967111"/>
              <a:ext cx="90363" cy="903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3FDBEB09-B11B-4E58-97DF-E31DD0ECF7F8}"/>
                </a:ext>
              </a:extLst>
            </p:cNvPr>
            <p:cNvSpPr/>
            <p:nvPr/>
          </p:nvSpPr>
          <p:spPr>
            <a:xfrm rot="15300000">
              <a:off x="7802182" y="4967111"/>
              <a:ext cx="90363" cy="903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94E4017-3708-44A2-9ADC-68EC15B0AAB7}"/>
                </a:ext>
              </a:extLst>
            </p:cNvPr>
            <p:cNvSpPr/>
            <p:nvPr/>
          </p:nvSpPr>
          <p:spPr>
            <a:xfrm rot="15300000">
              <a:off x="7632650" y="4967111"/>
              <a:ext cx="90363" cy="9036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8A6AA26-18BB-49A4-A4B9-6462941F9698}"/>
                </a:ext>
              </a:extLst>
            </p:cNvPr>
            <p:cNvSpPr txBox="1"/>
            <p:nvPr/>
          </p:nvSpPr>
          <p:spPr>
            <a:xfrm>
              <a:off x="4100490" y="382119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t-SNE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416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4373</TotalTime>
  <Words>2800</Words>
  <Application>Microsoft Office PowerPoint</Application>
  <PresentationFormat>화면 슬라이드 쇼(4:3)</PresentationFormat>
  <Paragraphs>584</Paragraphs>
  <Slides>24</Slides>
  <Notes>24</Notes>
  <HiddenSlides>5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정호진</dc:creator>
  <cp:lastModifiedBy>정호진</cp:lastModifiedBy>
  <cp:revision>114</cp:revision>
  <dcterms:created xsi:type="dcterms:W3CDTF">2021-11-11T08:59:38Z</dcterms:created>
  <dcterms:modified xsi:type="dcterms:W3CDTF">2021-12-14T11:07:59Z</dcterms:modified>
</cp:coreProperties>
</file>